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05" r:id="rId5"/>
    <p:sldId id="257" r:id="rId6"/>
    <p:sldId id="280" r:id="rId7"/>
    <p:sldId id="286" r:id="rId8"/>
    <p:sldId id="281" r:id="rId9"/>
    <p:sldId id="282" r:id="rId10"/>
    <p:sldId id="284" r:id="rId11"/>
    <p:sldId id="272" r:id="rId12"/>
    <p:sldId id="274" r:id="rId13"/>
    <p:sldId id="285" r:id="rId14"/>
    <p:sldId id="276" r:id="rId15"/>
    <p:sldId id="263" r:id="rId16"/>
    <p:sldId id="267" r:id="rId17"/>
    <p:sldId id="289" r:id="rId18"/>
    <p:sldId id="291" r:id="rId19"/>
    <p:sldId id="290" r:id="rId20"/>
    <p:sldId id="303" r:id="rId21"/>
    <p:sldId id="278" r:id="rId22"/>
  </p:sldIdLst>
  <p:sldSz cx="9144000" cy="6858000" type="screen4x3"/>
  <p:notesSz cx="6858000" cy="9144000"/>
  <p:custDataLst>
    <p:tags r:id="rId27"/>
  </p:custDataLst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作者" initials="作" lastIdx="0" clrIdx="2"/>
  <p:cmAuthor id="1483810881" name="WPS_1679281038" initials="W" lastIdx="1" clrIdx="2"/>
  <p:cmAuthor id="1" name="xbany" initials="x" lastIdx="1" clrIdx="0"/>
  <p:cmAuthor id="8" name="ming qiu" initials="m" lastIdx="17" clrIdx="1"/>
  <p:cmAuthor id="2" name="1206988966@qq.com" initials="1" lastIdx="1" clrIdx="2"/>
  <p:cmAuthor id="3" name="13538" initials="1" lastIdx="3" clrIdx="0"/>
  <p:cmAuthor id="318980497" name="杨世轩" initials="杨" lastIdx="1" clrIdx="8"/>
  <p:cmAuthor id="4" name="姜伟光" initials="姜" lastIdx="1" clrIdx="0"/>
  <p:cmAuthor id="5" name="Administrator" initials="A" lastIdx="1" clrIdx="1"/>
  <p:cmAuthor id="6" name="陈威" initials="陈" lastIdx="7" clrIdx="0"/>
  <p:cmAuthor id="11" name="admin" initials="a" lastIdx="1" clrIdx="10"/>
  <p:cmAuthor id="12" name="jingjing cai" initials="jc" lastIdx="0" clrIdx="11"/>
  <p:cmAuthor id="13" name="Chen, Claudia /CN/EXT" initials="CC/" lastIdx="0" clrIdx="12"/>
  <p:cmAuthor id="14" name="Li, Ray /CN" initials="LR/" lastIdx="0" clrIdx="13"/>
  <p:cmAuthor id="15" name="DELL" initials="D" lastIdx="0" clrIdx="14"/>
  <p:cmAuthor id="16" name="王习习" initials="王" lastIdx="0" clrIdx="15"/>
  <p:cmAuthor id="9" name="Lee, Joo Hyung /KR" initials="LJH/" lastIdx="2" clrIdx="8"/>
  <p:cmAuthor id="18" name="123" initials="1" lastIdx="0" clrIdx="17"/>
  <p:cmAuthor id="19" name="AMpc8" initials="A" lastIdx="0" clrIdx="18"/>
  <p:cmAuthor id="20" name="微软用户" initials="微" lastIdx="0" clrIdx="19"/>
  <p:cmAuthor id="21" name="李 伟" initials="李" lastIdx="0" clrIdx="20"/>
  <p:cmAuthor id="22" name="Li Xiaochun" initials="L" lastIdx="0" clrIdx="21"/>
  <p:cmAuthor id="23" name="jjj" initials="j" lastIdx="0" clrIdx="22"/>
  <p:cmAuthor id="24" name="xp1500301106@outlook.com" initials="" lastIdx="0" clrIdx="23"/>
  <p:cmAuthor id="25" name="my" initials="m" lastIdx="0" clrIdx="24"/>
  <p:cmAuthor id="26" name="31508" initials="3" lastIdx="0" clrIdx="25"/>
  <p:cmAuthor id="27" name="韩雨" initials="韩" lastIdx="0" clrIdx="26"/>
  <p:cmAuthor id="28" name="梦露" initials="梦" lastIdx="0" clrIdx="27"/>
  <p:cmAuthor id="29" name="jiang gaoge" initials="j" lastIdx="0" clrIdx="28"/>
  <p:cmAuthor id="30" name="Zhou, Yanlan" initials="ZY" lastIdx="0" clrIdx="29"/>
  <p:cmAuthor id="31" name="Microsoft" initials="M" lastIdx="0" clrIdx="30"/>
  <p:cmAuthor id="32" name="yameizuo" initials="y" lastIdx="0" clrIdx="31"/>
  <p:cmAuthor id="33" name="李婧宜_YBferYVR" initials="authorId_1217247658" lastIdx="0" clrIdx="32"/>
  <p:cmAuthor id="34" name="红帆" initials="红" lastIdx="0" clrIdx="33"/>
  <p:cmAuthor id="35" name="骆倩怡_Znauj26B" initials="authorId_382814100" lastIdx="0" clrIdx="34"/>
  <p:cmAuthor id="36" name="liulian@cmiot.cmcc" initials="W用" lastIdx="0" clrIdx="35"/>
  <p:cmAuthor id="37" name="13686" initials="1" lastIdx="0" clrIdx="36"/>
  <p:cmAuthor id="38" name="wangqing@cmii.cmcc" initials="w" lastIdx="0" clrIdx="37"/>
  <p:cmAuthor id="39" name="李 里" initials="李" lastIdx="0" clrIdx="38"/>
  <p:cmAuthor id="40" name="小 红马" initials="小" lastIdx="0" clrIdx="39"/>
  <p:cmAuthor id="41" name="李 蕾" initials="李" lastIdx="0" clrIdx="40"/>
  <p:cmAuthor id="42" name="00065088" initials="0" lastIdx="0" clrIdx="41"/>
  <p:cmAuthor id="43" name="苏 洋" initials="苏" lastIdx="0" clrIdx="42"/>
  <p:cmAuthor id="44" name="lenovo" initials="l" lastIdx="0" clrIdx="43"/>
  <p:cmAuthor id="45" name="Author" initials="A" lastIdx="0" clrIdx="44"/>
  <p:cmAuthor id="46" name="李蕾00009994" initials="李" lastIdx="0" clrIdx="45"/>
  <p:cmAuthor id="47" name="10118178" initials="1" lastIdx="0" clrIdx="46"/>
  <p:cmAuthor id="48" name="10270945" initials="1" lastIdx="0" clrIdx="47"/>
  <p:cmAuthor id="49" name="Hou Yingfeng" initials="H" lastIdx="0" clrIdx="48"/>
  <p:cmAuthor id="50" name="李楠10047711" initials="李" lastIdx="0" clrIdx="49"/>
  <p:cmAuthor id="51" name="10045953" initials="1" lastIdx="0" clrIdx="50"/>
  <p:cmAuthor id="52" name="rev2" initials="r" lastIdx="0" clrIdx="51"/>
  <p:cmAuthor id="53" name="殷格非" initials="殷" lastIdx="0" clrIdx="52"/>
  <p:cmAuthor id="54" name="Athena" initials="c" lastIdx="0" clrIdx="53"/>
  <p:cmAuthor id="55" name="z r" initials="zr" lastIdx="0" clrIdx="54"/>
  <p:cmAuthor id="56" name="guoliru@cmii.cmcc" initials="GLR" lastIdx="0" clrIdx="55"/>
  <p:cmAuthor id="57" name="lc xue" initials="lx" lastIdx="0" clrIdx="56"/>
  <p:cmAuthor id="58" name="A6910" initials="A" lastIdx="0" clrIdx="57"/>
  <p:cmAuthor id="59" name="su liqin" initials="sl" lastIdx="0" clrIdx="58"/>
  <p:cmAuthor id="60" name="陈召国" initials="c" lastIdx="0" clrIdx="59"/>
  <p:cmAuthor id="61" name="huwenxiao" initials="h" lastIdx="0" clrIdx="60"/>
  <p:cmAuthor id="62" name="86136" initials="8" lastIdx="0" clrIdx="61"/>
  <p:cmAuthor id="63" name="赵欣" initials="赵" lastIdx="0" clrIdx="62"/>
  <p:cmAuthor id="64" name="小延魔法师" initials="小" lastIdx="0" clrIdx="63"/>
  <p:cmAuthor id="65" name="沈霄雷" initials="沈" lastIdx="0" clrIdx="64"/>
  <p:cmAuthor id="66" name="10133177" initials="1" lastIdx="0" clrIdx="65"/>
  <p:cmAuthor id="67" name="10072453" initials="1" lastIdx="0" clrIdx="66"/>
  <p:cmAuthor id="68" name="IrisH" initials="I" lastIdx="0" clrIdx="67"/>
  <p:cmAuthor id="69" name="yuange" initials="y" lastIdx="0" clrIdx="68"/>
  <p:cmAuthor id="70" name="luoli" initials="L" lastIdx="0" clrIdx="69"/>
  <p:cmAuthor id="71" name="仇怿俊" initials="仇" lastIdx="0" clrIdx="70"/>
  <p:cmAuthor id="72" name="sizhao@cmsr.cmcc" initials="S" lastIdx="0" clrIdx="71"/>
  <p:cmAuthor id="73" name="Xiaosu Wang" initials="XW" lastIdx="0" clrIdx="72"/>
  <p:cmAuthor id="74" name="xuniecheng" initials="x" lastIdx="0" clrIdx="73"/>
  <p:cmAuthor id="75" name="qy" initials="q" lastIdx="0" clrIdx="74"/>
  <p:cmAuthor id="76" name="Kingsoft" initials="K" lastIdx="0" clrIdx="75"/>
  <p:cmAuthor id="77" name="华为" initials="华" lastIdx="0" clrIdx="76"/>
  <p:cmAuthor id="78" name="◆斯、空摘星" initials="◆" lastIdx="0" clrIdx="77"/>
  <p:cmAuthor id="79" name="WPS" initials="W" lastIdx="0" clrIdx="78"/>
  <p:cmAuthor id="80" name="梁媛" initials="梁" lastIdx="0" clrIdx="79"/>
  <p:cmAuthor id="81" name="19140" initials="1" lastIdx="0" clrIdx="8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5C49"/>
    <a:srgbClr val="763B00"/>
    <a:srgbClr val="732603"/>
    <a:srgbClr val="970303"/>
    <a:srgbClr val="0F2D45"/>
    <a:srgbClr val="00192A"/>
    <a:srgbClr val="0D263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度样式 4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16"/>
  </p:normalViewPr>
  <p:slideViewPr>
    <p:cSldViewPr showGuides="1">
      <p:cViewPr varScale="1">
        <p:scale>
          <a:sx n="63" d="100"/>
          <a:sy n="63" d="100"/>
        </p:scale>
        <p:origin x="1380" y="44"/>
      </p:cViewPr>
      <p:guideLst>
        <p:guide orient="horz" pos="2199"/>
        <p:guide pos="28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7" Type="http://schemas.openxmlformats.org/officeDocument/2006/relationships/tags" Target="tags/tag1.xml"/><Relationship Id="rId26" Type="http://schemas.openxmlformats.org/officeDocument/2006/relationships/commentAuthors" Target="commentAuthors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A765306-79DB-4C6F-B978-37185002D805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>
              <a:buNone/>
            </a:pPr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410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>
              <a:spcBef>
                <a:spcPct val="0"/>
              </a:spcBef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标题 1"/>
          <p:cNvSpPr>
            <a:spLocks noGrp="1"/>
          </p:cNvSpPr>
          <p:nvPr>
            <p:ph type="ctrTitle"/>
          </p:nvPr>
        </p:nvSpPr>
        <p:spPr>
          <a:xfrm>
            <a:off x="228600" y="1143000"/>
            <a:ext cx="8533765" cy="1470025"/>
          </a:xfrm>
        </p:spPr>
        <p:txBody>
          <a:bodyPr vert="horz" wrap="square" lIns="91440" tIns="45720" rIns="91440" bIns="45720" anchor="ctr" anchorCtr="0"/>
          <a:lstStyle/>
          <a:p>
            <a:pPr eaLnBrk="1" hangingPunct="1">
              <a:buClrTx/>
              <a:buSzTx/>
              <a:buFontTx/>
            </a:pPr>
            <a:r>
              <a:rPr lang="zh-CN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项目名称</a:t>
            </a:r>
            <a:endParaRPr lang="zh-CN" altLang="en-US"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066800" y="2743200"/>
            <a:ext cx="2971800" cy="381000"/>
          </a:xfrm>
          <a:ln w="3175"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承担科室</a:t>
            </a:r>
            <a:r>
              <a:rPr kumimoji="0" lang="en-US" altLang="zh-CN" sz="1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/</a:t>
            </a: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专业组</a:t>
            </a:r>
            <a:endParaRPr kumimoji="0" lang="zh-CN" altLang="en-US" sz="1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13" name="副标题 2"/>
          <p:cNvSpPr txBox="1"/>
          <p:nvPr/>
        </p:nvSpPr>
        <p:spPr bwMode="auto">
          <a:xfrm>
            <a:off x="838200" y="3429000"/>
            <a:ext cx="2971800" cy="381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marR="0" algn="ctr" defTabSz="914400" eaLnBrk="1" hangingPunct="1">
              <a:spcBef>
                <a:spcPct val="20000"/>
              </a:spcBef>
              <a:buClrTx/>
              <a:buSzTx/>
              <a:buFontTx/>
              <a:buNone/>
              <a:defRPr/>
            </a:pPr>
            <a:r>
              <a:rPr kumimoji="0" lang="zh-CN" altLang="en-US" sz="1600" b="1" kern="0" cap="none" spc="0" normalizeH="0" baseline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主要</a:t>
            </a:r>
            <a:r>
              <a:rPr kumimoji="0" lang="zh-CN" altLang="en-US" sz="1800" b="1" kern="0" cap="none" spc="0" normalizeH="0" baseline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研究者</a:t>
            </a:r>
            <a:endParaRPr kumimoji="0" lang="zh-CN" altLang="en-US" sz="1600" b="1" kern="0" cap="none" spc="0" normalizeH="0" baseline="0" noProof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14" name="副标题 2"/>
          <p:cNvSpPr txBox="1"/>
          <p:nvPr/>
        </p:nvSpPr>
        <p:spPr bwMode="auto">
          <a:xfrm>
            <a:off x="914400" y="4091940"/>
            <a:ext cx="2971800" cy="381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marR="0" algn="ctr" defTabSz="914400" eaLnBrk="1" hangingPunct="1">
              <a:spcBef>
                <a:spcPct val="20000"/>
              </a:spcBef>
              <a:buClrTx/>
              <a:buSzTx/>
              <a:buFontTx/>
              <a:buNone/>
              <a:defRPr/>
            </a:pPr>
            <a:r>
              <a:rPr kumimoji="0" lang="zh-CN" altLang="en-US" sz="1600" b="1" kern="0" cap="none" spc="0" normalizeH="0" baseline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申办方（如有）</a:t>
            </a:r>
            <a:endParaRPr kumimoji="0" lang="zh-CN" altLang="en-US" sz="1600" b="1" kern="0" cap="none" spc="0" normalizeH="0" baseline="0" noProof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15" name="副标题 2"/>
          <p:cNvSpPr txBox="1"/>
          <p:nvPr/>
        </p:nvSpPr>
        <p:spPr bwMode="auto">
          <a:xfrm>
            <a:off x="2971800" y="2743200"/>
            <a:ext cx="2971800" cy="381000"/>
          </a:xfrm>
          <a:prstGeom prst="rect">
            <a:avLst/>
          </a:prstGeom>
          <a:noFill/>
          <a:ln w="3175">
            <a:noFill/>
            <a:miter lim="800000"/>
          </a:ln>
          <a:effectLst/>
        </p:spPr>
        <p:txBody>
          <a:bodyPr/>
          <a:lstStyle/>
          <a:p>
            <a:pPr marR="0" algn="ctr" defTabSz="914400" eaLnBrk="1" hangingPunct="1">
              <a:spcBef>
                <a:spcPct val="20000"/>
              </a:spcBef>
              <a:buClrTx/>
              <a:buSzTx/>
              <a:buFontTx/>
              <a:buNone/>
              <a:defRPr/>
            </a:pPr>
            <a:r>
              <a:rPr kumimoji="0" lang="zh-CN" altLang="en-US" sz="1600" kern="0" cap="none" spc="0" normalizeH="0" baseline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***</a:t>
            </a:r>
            <a:endParaRPr kumimoji="0" lang="zh-CN" altLang="en-US" sz="1600" kern="0" cap="none" spc="0" normalizeH="0" baseline="0" noProof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16" name="副标题 2"/>
          <p:cNvSpPr txBox="1"/>
          <p:nvPr/>
        </p:nvSpPr>
        <p:spPr bwMode="auto">
          <a:xfrm>
            <a:off x="2895600" y="3417570"/>
            <a:ext cx="2971800" cy="381000"/>
          </a:xfrm>
          <a:prstGeom prst="rect">
            <a:avLst/>
          </a:prstGeom>
          <a:noFill/>
          <a:ln w="3175">
            <a:noFill/>
            <a:miter lim="800000"/>
          </a:ln>
          <a:effectLst/>
        </p:spPr>
        <p:txBody>
          <a:bodyPr/>
          <a:lstStyle/>
          <a:p>
            <a:pPr marR="0" algn="ctr" defTabSz="914400" eaLnBrk="1" hangingPunct="1">
              <a:spcBef>
                <a:spcPct val="20000"/>
              </a:spcBef>
              <a:buClrTx/>
              <a:buSzTx/>
              <a:buFontTx/>
              <a:buNone/>
              <a:defRPr/>
            </a:pPr>
            <a:r>
              <a:rPr kumimoji="0" lang="zh-CN" altLang="en-US" sz="1600" kern="0" cap="none" spc="0" normalizeH="0" baseline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姓名</a:t>
            </a:r>
            <a:endParaRPr kumimoji="0" lang="zh-CN" altLang="en-US" sz="1600" kern="0" cap="none" spc="0" normalizeH="0" baseline="0" noProof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17" name="副标题 2"/>
          <p:cNvSpPr txBox="1"/>
          <p:nvPr/>
        </p:nvSpPr>
        <p:spPr bwMode="auto">
          <a:xfrm>
            <a:off x="3048000" y="4114800"/>
            <a:ext cx="2971800" cy="381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marR="0" algn="ctr" defTabSz="914400" eaLnBrk="1" hangingPunct="1">
              <a:spcBef>
                <a:spcPct val="20000"/>
              </a:spcBef>
              <a:buClrTx/>
              <a:buSzTx/>
              <a:buFontTx/>
              <a:buNone/>
              <a:defRPr/>
            </a:pPr>
            <a:r>
              <a:rPr kumimoji="0" lang="zh-CN" altLang="en-US" sz="1600" kern="0" cap="none" spc="0" normalizeH="0" baseline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公司名</a:t>
            </a:r>
            <a:endParaRPr kumimoji="0" lang="zh-CN" altLang="en-US" sz="1600" kern="0" cap="none" spc="0" normalizeH="0" baseline="0" noProof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2" name="标题 1"/>
          <p:cNvSpPr txBox="1"/>
          <p:nvPr/>
        </p:nvSpPr>
        <p:spPr>
          <a:xfrm rot="5400000">
            <a:off x="4405630" y="1462405"/>
            <a:ext cx="327660" cy="9138920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标题 1"/>
          <p:cNvSpPr txBox="1"/>
          <p:nvPr/>
        </p:nvSpPr>
        <p:spPr>
          <a:xfrm rot="10800000">
            <a:off x="152670" y="76427"/>
            <a:ext cx="309616" cy="296154"/>
          </a:xfrm>
          <a:custGeom>
            <a:avLst/>
            <a:gdLst>
              <a:gd name="connsiteX0" fmla="*/ 0 w 522052"/>
              <a:gd name="connsiteY0" fmla="*/ 382622 h 499354"/>
              <a:gd name="connsiteX1" fmla="*/ 116732 w 522052"/>
              <a:gd name="connsiteY1" fmla="*/ 265890 h 499354"/>
              <a:gd name="connsiteX2" fmla="*/ 288588 w 522052"/>
              <a:gd name="connsiteY2" fmla="*/ 265890 h 499354"/>
              <a:gd name="connsiteX3" fmla="*/ 288588 w 522052"/>
              <a:gd name="connsiteY3" fmla="*/ 116732 h 499354"/>
              <a:gd name="connsiteX4" fmla="*/ 405320 w 522052"/>
              <a:gd name="connsiteY4" fmla="*/ 0 h 499354"/>
              <a:gd name="connsiteX5" fmla="*/ 522052 w 522052"/>
              <a:gd name="connsiteY5" fmla="*/ 116732 h 499354"/>
              <a:gd name="connsiteX6" fmla="*/ 522052 w 522052"/>
              <a:gd name="connsiteY6" fmla="*/ 382621 h 499354"/>
              <a:gd name="connsiteX7" fmla="*/ 405320 w 522052"/>
              <a:gd name="connsiteY7" fmla="*/ 499353 h 499354"/>
              <a:gd name="connsiteX8" fmla="*/ 393972 w 522052"/>
              <a:gd name="connsiteY8" fmla="*/ 497062 h 499354"/>
              <a:gd name="connsiteX9" fmla="*/ 382622 w 522052"/>
              <a:gd name="connsiteY9" fmla="*/ 499354 h 499354"/>
              <a:gd name="connsiteX10" fmla="*/ 116732 w 522052"/>
              <a:gd name="connsiteY10" fmla="*/ 499354 h 499354"/>
              <a:gd name="connsiteX11" fmla="*/ 0 w 522052"/>
              <a:gd name="connsiteY11" fmla="*/ 382622 h 499354"/>
            </a:gdLst>
            <a:ahLst/>
            <a:cxnLst/>
            <a:rect l="l" t="t" r="r" b="b"/>
            <a:pathLst>
              <a:path w="522052" h="499354">
                <a:moveTo>
                  <a:pt x="0" y="382622"/>
                </a:moveTo>
                <a:cubicBezTo>
                  <a:pt x="0" y="318153"/>
                  <a:pt x="52263" y="265890"/>
                  <a:pt x="116732" y="265890"/>
                </a:cubicBezTo>
                <a:lnTo>
                  <a:pt x="288588" y="265890"/>
                </a:lnTo>
                <a:lnTo>
                  <a:pt x="288588" y="116732"/>
                </a:lnTo>
                <a:cubicBezTo>
                  <a:pt x="288588" y="52263"/>
                  <a:pt x="340851" y="0"/>
                  <a:pt x="405320" y="0"/>
                </a:cubicBezTo>
                <a:cubicBezTo>
                  <a:pt x="469789" y="0"/>
                  <a:pt x="522052" y="52263"/>
                  <a:pt x="522052" y="116732"/>
                </a:cubicBezTo>
                <a:lnTo>
                  <a:pt x="522052" y="382621"/>
                </a:lnTo>
                <a:cubicBezTo>
                  <a:pt x="522052" y="447090"/>
                  <a:pt x="469789" y="499353"/>
                  <a:pt x="405320" y="499353"/>
                </a:cubicBezTo>
                <a:lnTo>
                  <a:pt x="393972" y="497062"/>
                </a:lnTo>
                <a:lnTo>
                  <a:pt x="382622" y="499354"/>
                </a:lnTo>
                <a:lnTo>
                  <a:pt x="116732" y="499354"/>
                </a:lnTo>
                <a:cubicBezTo>
                  <a:pt x="52263" y="499354"/>
                  <a:pt x="0" y="447091"/>
                  <a:pt x="0" y="382622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标题 1"/>
          <p:cNvSpPr txBox="1"/>
          <p:nvPr/>
        </p:nvSpPr>
        <p:spPr>
          <a:xfrm rot="5400000">
            <a:off x="4519818" y="-3657488"/>
            <a:ext cx="99060" cy="8633236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62280" y="152400"/>
            <a:ext cx="30480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latin typeface="微软雅黑" panose="020B0503020204020204" pitchFamily="34" charset="-122"/>
                <a:ea typeface="微软雅黑" panose="020B0503020204020204" pitchFamily="34" charset="-122"/>
              </a:rPr>
              <a:t>云南省曲靖中心医院</a:t>
            </a:r>
            <a:endParaRPr lang="zh-CN" altLang="en-US" sz="20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灯片编号占位符 3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indent="0" algn="r" eaLnBrk="1" hangingPunct="1">
              <a:spcBef>
                <a:spcPct val="0"/>
              </a:spcBef>
              <a:buNone/>
            </a:pPr>
            <a:fld id="{9A0DB2DC-4C9A-4742-B13C-FB6460FD3503}" type="slidenum">
              <a:rPr lang="en-US" altLang="zh-CN" sz="1400" dirty="0">
                <a:ea typeface="宋体" panose="02010600030101010101" pitchFamily="2" charset="-122"/>
              </a:rPr>
            </a:fld>
            <a:endParaRPr lang="en-US" altLang="zh-CN" sz="1400" dirty="0">
              <a:ea typeface="宋体" panose="02010600030101010101" pitchFamily="2" charset="-122"/>
            </a:endParaRPr>
          </a:p>
        </p:txBody>
      </p:sp>
      <p:sp>
        <p:nvSpPr>
          <p:cNvPr id="9" name="标题 1"/>
          <p:cNvSpPr txBox="1"/>
          <p:nvPr/>
        </p:nvSpPr>
        <p:spPr bwMode="auto">
          <a:xfrm>
            <a:off x="381000" y="304800"/>
            <a:ext cx="7468235" cy="609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marR="0" defTabSz="914400" eaLnBrk="1" hangingPunct="1">
              <a:buClrTx/>
              <a:buSzTx/>
              <a:buFontTx/>
              <a:buNone/>
              <a:defRPr/>
            </a:pPr>
            <a:r>
              <a:rPr kumimoji="0" lang="zh-CN" altLang="en-US" sz="3200" b="1" kern="1200" cap="none" spc="0" normalizeH="0" baseline="0" noProof="0" dirty="0"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知情同意书</a:t>
            </a:r>
            <a:endParaRPr kumimoji="0" lang="zh-CN" altLang="en-US" sz="3200" b="1" kern="1200" cap="none" spc="0" normalizeH="0" baseline="0" noProof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727075" y="946150"/>
          <a:ext cx="7924800" cy="46784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48000"/>
                <a:gridCol w="4876800"/>
              </a:tblGrid>
              <a:tr h="563880"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altLang="zh-CN" sz="11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06" marB="4570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2916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可能的风险与不适</a:t>
                      </a:r>
                      <a:endParaRPr lang="zh-CN" altLang="en-US" sz="16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291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预期获益</a:t>
                      </a:r>
                      <a:endParaRPr lang="en-US" altLang="zh-CN" sz="16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291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研究参与者的备选治疗</a:t>
                      </a:r>
                      <a:endParaRPr lang="en-US" altLang="zh-CN" sz="16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29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样本的使用范围及时限</a:t>
                      </a:r>
                      <a:endParaRPr lang="en-US" altLang="zh-CN" sz="16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29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隐私与保密措施</a:t>
                      </a:r>
                      <a:endParaRPr lang="en-US" altLang="zh-CN" sz="16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标题 1"/>
          <p:cNvSpPr txBox="1"/>
          <p:nvPr/>
        </p:nvSpPr>
        <p:spPr>
          <a:xfrm rot="5400000">
            <a:off x="4410710" y="1918970"/>
            <a:ext cx="327660" cy="9138920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170" name="AutoShape 5"/>
          <p:cNvCxnSpPr/>
          <p:nvPr/>
        </p:nvCxnSpPr>
        <p:spPr>
          <a:xfrm>
            <a:off x="533400" y="838200"/>
            <a:ext cx="6705600" cy="0"/>
          </a:xfrm>
          <a:prstGeom prst="straightConnector1">
            <a:avLst/>
          </a:prstGeom>
          <a:ln w="28575" cap="flat" cmpd="sng">
            <a:solidFill>
              <a:schemeClr val="accent1">
                <a:lumMod val="50000"/>
              </a:schemeClr>
            </a:solidFill>
            <a:prstDash val="solid"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灯片编号占位符 3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indent="0" algn="r" eaLnBrk="1" hangingPunct="1">
              <a:spcBef>
                <a:spcPct val="0"/>
              </a:spcBef>
              <a:buNone/>
            </a:pPr>
            <a:fld id="{9A0DB2DC-4C9A-4742-B13C-FB6460FD3503}" type="slidenum">
              <a:rPr lang="en-US" altLang="zh-CN" sz="1400" dirty="0">
                <a:ea typeface="宋体" panose="02010600030101010101" pitchFamily="2" charset="-122"/>
              </a:rPr>
            </a:fld>
            <a:endParaRPr lang="en-US" altLang="zh-CN" sz="1400" dirty="0">
              <a:ea typeface="宋体" panose="02010600030101010101" pitchFamily="2" charset="-122"/>
            </a:endParaRPr>
          </a:p>
        </p:txBody>
      </p:sp>
      <p:sp>
        <p:nvSpPr>
          <p:cNvPr id="9" name="标题 1"/>
          <p:cNvSpPr txBox="1"/>
          <p:nvPr/>
        </p:nvSpPr>
        <p:spPr bwMode="auto">
          <a:xfrm>
            <a:off x="381000" y="304800"/>
            <a:ext cx="8306435" cy="609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marR="0" defTabSz="914400" eaLnBrk="1" hangingPunct="1">
              <a:buClrTx/>
              <a:buSzTx/>
              <a:buFontTx/>
              <a:buNone/>
              <a:defRPr/>
            </a:pPr>
            <a:r>
              <a:rPr kumimoji="0" lang="zh-CN" altLang="en-US" sz="3200" b="1" kern="1200" cap="none" spc="0" normalizeH="0" baseline="0" noProof="0" dirty="0"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知情同意书</a:t>
            </a:r>
            <a:endParaRPr kumimoji="0" lang="zh-CN" altLang="en-US" sz="3200" b="1" kern="1200" cap="none" spc="0" normalizeH="0" baseline="0" noProof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727075" y="946150"/>
          <a:ext cx="7884159" cy="395998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06474"/>
                <a:gridCol w="2425895"/>
                <a:gridCol w="2122658"/>
                <a:gridCol w="758092"/>
                <a:gridCol w="1971040"/>
              </a:tblGrid>
              <a:tr h="796752">
                <a:tc gridSpan="5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altLang="zh-CN" sz="11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06" marB="4570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</a:tr>
              <a:tr h="116289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发生与</a:t>
                      </a:r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研究</a:t>
                      </a:r>
                      <a:r>
                        <a:rPr lang="zh-CN" altLang="zh-CN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相关的损害时</a:t>
                      </a:r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的治疗措施</a:t>
                      </a:r>
                      <a:endParaRPr lang="en-US" altLang="zh-CN" sz="16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</a:tr>
              <a:tr h="473748"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补偿（如有，描述补偿方式）</a:t>
                      </a:r>
                      <a:endParaRPr lang="zh-CN" altLang="en-US" sz="16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金额</a:t>
                      </a:r>
                      <a:endParaRPr lang="zh-CN" altLang="en-US" sz="16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374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赔偿</a:t>
                      </a:r>
                      <a:endParaRPr lang="en-US" altLang="zh-CN" sz="16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保险</a:t>
                      </a:r>
                      <a:endParaRPr lang="zh-CN" altLang="en-US" sz="16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3748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费用</a:t>
                      </a:r>
                      <a:endParaRPr lang="en-US" altLang="zh-CN" sz="16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申办方承担费用具体项目</a:t>
                      </a:r>
                      <a:endParaRPr lang="en-US" altLang="zh-CN" sz="16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</a:tr>
              <a:tr h="473748"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研究参与者自付费用具体项目</a:t>
                      </a:r>
                      <a:endParaRPr lang="en-US" altLang="zh-CN" sz="16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06" marB="45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2" name="标题 1"/>
          <p:cNvSpPr txBox="1"/>
          <p:nvPr/>
        </p:nvSpPr>
        <p:spPr>
          <a:xfrm rot="5400000">
            <a:off x="4405630" y="1988185"/>
            <a:ext cx="327660" cy="9138920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170" name="AutoShape 5"/>
          <p:cNvCxnSpPr/>
          <p:nvPr/>
        </p:nvCxnSpPr>
        <p:spPr>
          <a:xfrm>
            <a:off x="533400" y="838200"/>
            <a:ext cx="6705600" cy="0"/>
          </a:xfrm>
          <a:prstGeom prst="straightConnector1">
            <a:avLst/>
          </a:prstGeom>
          <a:ln w="28575" cap="flat" cmpd="sng">
            <a:solidFill>
              <a:schemeClr val="accent1">
                <a:lumMod val="50000"/>
              </a:schemeClr>
            </a:solidFill>
            <a:prstDash val="solid"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灯片编号占位符 3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indent="0" algn="r" eaLnBrk="1" hangingPunct="1">
              <a:spcBef>
                <a:spcPct val="0"/>
              </a:spcBef>
              <a:buNone/>
            </a:pPr>
            <a:fld id="{9A0DB2DC-4C9A-4742-B13C-FB6460FD3503}" type="slidenum">
              <a:rPr lang="en-US" altLang="zh-CN" sz="1400" dirty="0">
                <a:ea typeface="宋体" panose="02010600030101010101" pitchFamily="2" charset="-122"/>
              </a:rPr>
            </a:fld>
            <a:endParaRPr lang="en-US" altLang="zh-CN" sz="1400" dirty="0">
              <a:ea typeface="宋体" panose="02010600030101010101" pitchFamily="2" charset="-122"/>
            </a:endParaRPr>
          </a:p>
        </p:txBody>
      </p:sp>
      <p:sp>
        <p:nvSpPr>
          <p:cNvPr id="9" name="标题 1"/>
          <p:cNvSpPr txBox="1"/>
          <p:nvPr/>
        </p:nvSpPr>
        <p:spPr bwMode="auto">
          <a:xfrm>
            <a:off x="381000" y="304800"/>
            <a:ext cx="8112125" cy="609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marR="0" defTabSz="914400" eaLnBrk="1" hangingPunct="1">
              <a:buClrTx/>
              <a:buSzTx/>
              <a:buFontTx/>
              <a:buNone/>
              <a:defRPr/>
            </a:pPr>
            <a:r>
              <a:rPr kumimoji="0" lang="zh-CN" altLang="en-US" sz="3200" b="1" kern="1200" cap="none" spc="0" normalizeH="0" baseline="0" noProof="0" dirty="0"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知情同意</a:t>
            </a:r>
            <a:endParaRPr kumimoji="0" lang="zh-CN" altLang="en-US" sz="3200" b="1" kern="1200" cap="none" spc="0" normalizeH="0" baseline="0" noProof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685800" y="1222375"/>
          <a:ext cx="7924800" cy="399267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200400"/>
                <a:gridCol w="4724400"/>
              </a:tblGrid>
              <a:tr h="700980"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20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弱势受试者（如不涉及请删除本页）</a:t>
                      </a:r>
                      <a:endParaRPr lang="en-US" altLang="zh-CN" sz="20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zh-CN" altLang="en-US" sz="20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02" marB="4570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2896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涉及的弱势受试者类别</a:t>
                      </a:r>
                      <a:endParaRPr lang="zh-CN" altLang="en-US" sz="16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02" marB="4570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02" marB="4570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289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必要理由</a:t>
                      </a:r>
                      <a:endParaRPr lang="zh-CN" altLang="en-US" sz="16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02" marB="4570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02" marB="4570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2896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特殊保护措施</a:t>
                      </a:r>
                      <a:endParaRPr lang="zh-CN" altLang="en-US" sz="16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02" marB="4570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zh-CN" altLang="en-US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02" marB="4570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289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知情同意书的签署特殊要求</a:t>
                      </a:r>
                      <a:endParaRPr lang="en-US" altLang="zh-CN" sz="16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02" marB="4570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600" kern="1200" dirty="0">
                          <a:solidFill>
                            <a:schemeClr val="dk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法定监护人，见证人等</a:t>
                      </a:r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en-US" altLang="zh-CN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02" marB="4570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标题 1"/>
          <p:cNvSpPr txBox="1"/>
          <p:nvPr/>
        </p:nvSpPr>
        <p:spPr>
          <a:xfrm rot="5400000">
            <a:off x="4405630" y="1988185"/>
            <a:ext cx="327660" cy="9138920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170" name="AutoShape 5"/>
          <p:cNvCxnSpPr/>
          <p:nvPr/>
        </p:nvCxnSpPr>
        <p:spPr>
          <a:xfrm>
            <a:off x="533400" y="838200"/>
            <a:ext cx="6705600" cy="0"/>
          </a:xfrm>
          <a:prstGeom prst="straightConnector1">
            <a:avLst/>
          </a:prstGeom>
          <a:ln w="28575" cap="flat" cmpd="sng">
            <a:solidFill>
              <a:schemeClr val="accent1">
                <a:lumMod val="50000"/>
              </a:schemeClr>
            </a:solidFill>
            <a:prstDash val="solid"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灯片编号占位符 3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indent="0" algn="r" eaLnBrk="1" hangingPunct="1">
              <a:spcBef>
                <a:spcPct val="0"/>
              </a:spcBef>
              <a:buNone/>
            </a:pPr>
            <a:fld id="{9A0DB2DC-4C9A-4742-B13C-FB6460FD3503}" type="slidenum">
              <a:rPr lang="en-US" altLang="zh-CN" sz="1400" dirty="0">
                <a:ea typeface="宋体" panose="02010600030101010101" pitchFamily="2" charset="-122"/>
              </a:rPr>
            </a:fld>
            <a:endParaRPr lang="en-US" altLang="zh-CN" sz="1400" dirty="0">
              <a:ea typeface="宋体" panose="02010600030101010101" pitchFamily="2" charset="-122"/>
            </a:endParaRPr>
          </a:p>
        </p:txBody>
      </p:sp>
      <p:sp>
        <p:nvSpPr>
          <p:cNvPr id="9" name="标题 1"/>
          <p:cNvSpPr txBox="1"/>
          <p:nvPr/>
        </p:nvSpPr>
        <p:spPr bwMode="auto">
          <a:xfrm>
            <a:off x="381000" y="304800"/>
            <a:ext cx="8763000" cy="609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marR="0" defTabSz="914400" eaLnBrk="1" hangingPunct="1">
              <a:buClrTx/>
              <a:buSzTx/>
              <a:buFontTx/>
              <a:buNone/>
              <a:defRPr/>
            </a:pPr>
            <a:r>
              <a:rPr kumimoji="0" lang="zh-CN" altLang="en-US" sz="2800" b="1" kern="0" cap="none" spc="0" normalizeH="0" baseline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     研究参与者招募（如不涉及请删除本页）</a:t>
            </a:r>
            <a:endParaRPr kumimoji="0" lang="zh-CN" altLang="en-US" sz="2800" b="1" kern="0" cap="none" spc="0" normalizeH="0" baseline="0" noProof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533400" y="1524000"/>
          <a:ext cx="8153400" cy="4191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14600"/>
                <a:gridCol w="2971800"/>
                <a:gridCol w="2667000"/>
              </a:tblGrid>
              <a:tr h="1524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招募方式</a:t>
                      </a:r>
                      <a:endParaRPr lang="en-US" altLang="zh-CN" sz="16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招募广告投放模式</a:t>
                      </a:r>
                      <a:endParaRPr lang="en-US" altLang="zh-CN" sz="16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招募广告</a:t>
                      </a:r>
                      <a:endParaRPr lang="zh-CN" altLang="en-US" sz="1600" b="1" kern="1200" dirty="0">
                        <a:solidFill>
                          <a:schemeClr val="tx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55720">
                <a:tc>
                  <a:txBody>
                    <a:bodyPr/>
                    <a:lstStyle/>
                    <a:p>
                      <a:endParaRPr lang="zh-CN" altLang="en-US" sz="160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600" kern="1200" dirty="0">
                          <a:solidFill>
                            <a:schemeClr val="dk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（样图）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标题 1"/>
          <p:cNvSpPr txBox="1"/>
          <p:nvPr/>
        </p:nvSpPr>
        <p:spPr>
          <a:xfrm rot="5400000">
            <a:off x="4405630" y="1988185"/>
            <a:ext cx="327660" cy="9138920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170" name="AutoShape 5"/>
          <p:cNvCxnSpPr/>
          <p:nvPr/>
        </p:nvCxnSpPr>
        <p:spPr>
          <a:xfrm>
            <a:off x="533400" y="838200"/>
            <a:ext cx="6705600" cy="0"/>
          </a:xfrm>
          <a:prstGeom prst="straightConnector1">
            <a:avLst/>
          </a:prstGeom>
          <a:ln w="28575" cap="flat" cmpd="sng">
            <a:solidFill>
              <a:schemeClr val="accent1">
                <a:lumMod val="50000"/>
              </a:schemeClr>
            </a:solidFill>
            <a:prstDash val="solid"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灯片编号占位符 3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indent="0" algn="r" eaLnBrk="1" hangingPunct="1">
              <a:spcBef>
                <a:spcPct val="0"/>
              </a:spcBef>
              <a:buNone/>
            </a:pPr>
            <a:fld id="{9A0DB2DC-4C9A-4742-B13C-FB6460FD3503}" type="slidenum">
              <a:rPr lang="en-US" altLang="zh-CN" sz="1400" dirty="0">
                <a:ea typeface="宋体" panose="02010600030101010101" pitchFamily="2" charset="-122"/>
              </a:rPr>
            </a:fld>
            <a:endParaRPr lang="en-US" altLang="zh-CN" sz="1400" dirty="0">
              <a:ea typeface="宋体" panose="02010600030101010101" pitchFamily="2" charset="-122"/>
            </a:endParaRPr>
          </a:p>
        </p:txBody>
      </p:sp>
      <p:sp>
        <p:nvSpPr>
          <p:cNvPr id="9" name="标题 1"/>
          <p:cNvSpPr txBox="1"/>
          <p:nvPr/>
        </p:nvSpPr>
        <p:spPr bwMode="auto">
          <a:xfrm>
            <a:off x="381000" y="304800"/>
            <a:ext cx="8289925" cy="609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marR="0" defTabSz="914400" eaLnBrk="1" hangingPunct="1">
              <a:buClrTx/>
              <a:buSzTx/>
              <a:buFontTx/>
              <a:buNone/>
              <a:defRPr/>
            </a:pPr>
            <a:r>
              <a:rPr kumimoji="0" lang="zh-CN" altLang="en-US" sz="2800" b="1" kern="1200" cap="none" spc="0" normalizeH="0" baseline="0" noProof="0" dirty="0"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 监察和稽查计划（如不涉及请删除本页）</a:t>
            </a:r>
            <a:endParaRPr kumimoji="0" lang="zh-CN" altLang="en-US" sz="2800" b="1" kern="1200" cap="none" spc="0" normalizeH="0" baseline="0" noProof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364" name="矩形 10"/>
          <p:cNvSpPr/>
          <p:nvPr/>
        </p:nvSpPr>
        <p:spPr>
          <a:xfrm>
            <a:off x="990600" y="1447800"/>
            <a:ext cx="76200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DSMP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或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DSMB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（独立的数据与安全监察委员会）</a:t>
            </a:r>
            <a:endParaRPr lang="zh-CN" altLang="en-US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365" name="TextBox 13"/>
          <p:cNvSpPr txBox="1"/>
          <p:nvPr/>
        </p:nvSpPr>
        <p:spPr>
          <a:xfrm>
            <a:off x="1066800" y="2024063"/>
            <a:ext cx="7696200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1600" dirty="0">
                <a:ea typeface="宋体" panose="02010600030101010101" pitchFamily="2" charset="-122"/>
              </a:rPr>
              <a:t>在此处填写</a:t>
            </a:r>
            <a:endParaRPr lang="zh-CN" altLang="en-US" sz="1600" dirty="0">
              <a:ea typeface="宋体" panose="02010600030101010101" pitchFamily="2" charset="-122"/>
            </a:endParaRPr>
          </a:p>
        </p:txBody>
      </p:sp>
      <p:sp>
        <p:nvSpPr>
          <p:cNvPr id="2" name="标题 1"/>
          <p:cNvSpPr txBox="1"/>
          <p:nvPr/>
        </p:nvSpPr>
        <p:spPr>
          <a:xfrm rot="5400000">
            <a:off x="4405630" y="1913890"/>
            <a:ext cx="327660" cy="9138920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170" name="AutoShape 5"/>
          <p:cNvCxnSpPr/>
          <p:nvPr/>
        </p:nvCxnSpPr>
        <p:spPr>
          <a:xfrm>
            <a:off x="533400" y="838200"/>
            <a:ext cx="6705600" cy="0"/>
          </a:xfrm>
          <a:prstGeom prst="straightConnector1">
            <a:avLst/>
          </a:prstGeom>
          <a:ln w="28575" cap="flat" cmpd="sng">
            <a:solidFill>
              <a:schemeClr val="accent1">
                <a:lumMod val="50000"/>
              </a:schemeClr>
            </a:solidFill>
            <a:prstDash val="solid"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标题 1"/>
          <p:cNvSpPr txBox="1"/>
          <p:nvPr/>
        </p:nvSpPr>
        <p:spPr bwMode="auto">
          <a:xfrm>
            <a:off x="0" y="1981200"/>
            <a:ext cx="9144000" cy="1470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R="0" algn="ctr" defTabSz="914400" eaLnBrk="1" hangingPunct="1">
              <a:buClrTx/>
              <a:buSzTx/>
              <a:buFontTx/>
              <a:buNone/>
              <a:defRPr/>
            </a:pPr>
            <a:r>
              <a:rPr kumimoji="0" lang="zh-CN" altLang="en-US" sz="3600" b="1" kern="0" cap="none" spc="0" normalizeH="0" baseline="0" noProof="0" dirty="0">
                <a:solidFill>
                  <a:schemeClr val="tx2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科学性论证意见</a:t>
            </a:r>
            <a:endParaRPr kumimoji="0" lang="en-US" altLang="zh-CN" sz="3600" b="1" kern="0" cap="none" spc="0" normalizeH="0" baseline="0" noProof="0" dirty="0">
              <a:solidFill>
                <a:schemeClr val="tx2"/>
              </a:solidFill>
              <a:effectLst>
                <a:reflection blurRad="6350" stA="50000" endA="300" endPos="50000" dist="60007" dir="5400000" sy="-100000" algn="bl" rotWithShape="0"/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  <a:p>
            <a:pPr marR="0" algn="ctr" defTabSz="914400" eaLnBrk="1" hangingPunct="1">
              <a:buClrTx/>
              <a:buSzTx/>
              <a:buFontTx/>
              <a:buNone/>
              <a:defRPr/>
            </a:pPr>
            <a:r>
              <a:rPr kumimoji="0" lang="zh-CN" altLang="en-US" sz="3600" b="1" kern="0" cap="none" spc="0" normalizeH="0" baseline="0" noProof="0" dirty="0">
                <a:solidFill>
                  <a:schemeClr val="tx2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（</a:t>
            </a:r>
            <a:r>
              <a:rPr kumimoji="0" lang="en-US" altLang="zh-CN" sz="3600" b="1" kern="0" cap="none" spc="0" normalizeH="0" baseline="0" noProof="0" dirty="0">
                <a:solidFill>
                  <a:schemeClr val="tx2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IIT</a:t>
            </a:r>
            <a:r>
              <a:rPr kumimoji="0" lang="zh-CN" altLang="en-US" sz="3600" b="1" kern="0" cap="none" spc="0" normalizeH="0" baseline="0" noProof="0" dirty="0">
                <a:solidFill>
                  <a:schemeClr val="tx2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且是干预性研究时提供）</a:t>
            </a:r>
            <a:endParaRPr kumimoji="0" lang="en-US" altLang="zh-CN" sz="3600" b="1" kern="0" cap="none" spc="0" normalizeH="0" baseline="0" noProof="0" dirty="0">
              <a:solidFill>
                <a:schemeClr val="tx2"/>
              </a:solidFill>
              <a:effectLst>
                <a:reflection blurRad="6350" stA="50000" endA="300" endPos="50000" dist="60007" dir="5400000" sy="-100000" algn="bl" rotWithShape="0"/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  <a:p>
            <a:pPr marR="0" algn="ctr" defTabSz="914400" eaLnBrk="1" hangingPunct="1">
              <a:buClrTx/>
              <a:buSzTx/>
              <a:buFontTx/>
              <a:buNone/>
              <a:defRPr/>
            </a:pPr>
            <a:endParaRPr kumimoji="0" lang="zh-CN" altLang="en-US" sz="3600" b="1" kern="0" cap="none" spc="0" normalizeH="0" baseline="0" noProof="0" dirty="0">
              <a:solidFill>
                <a:schemeClr val="tx2"/>
              </a:solidFill>
              <a:effectLst>
                <a:reflection blurRad="6350" stA="50000" endA="300" endPos="50000" dist="60007" dir="5400000" sy="-100000" algn="bl" rotWithShape="0"/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2" name="标题 1"/>
          <p:cNvSpPr txBox="1"/>
          <p:nvPr/>
        </p:nvSpPr>
        <p:spPr>
          <a:xfrm rot="5400000">
            <a:off x="4410710" y="1918970"/>
            <a:ext cx="327660" cy="9138920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标题 1"/>
          <p:cNvSpPr txBox="1"/>
          <p:nvPr/>
        </p:nvSpPr>
        <p:spPr bwMode="auto">
          <a:xfrm>
            <a:off x="0" y="1981200"/>
            <a:ext cx="9144000" cy="1470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R="0" algn="ctr" defTabSz="914400" eaLnBrk="1" hangingPunct="1">
              <a:buClrTx/>
              <a:buSzTx/>
              <a:buFontTx/>
              <a:buNone/>
              <a:defRPr/>
            </a:pPr>
            <a:r>
              <a:rPr kumimoji="0" lang="zh-CN" altLang="en-US" sz="3600" b="1" kern="0" cap="none" spc="0" normalizeH="0" baseline="0" noProof="0" dirty="0">
                <a:solidFill>
                  <a:schemeClr val="tx2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生物样本、信息数据的来源</a:t>
            </a:r>
            <a:endParaRPr kumimoji="0" lang="zh-CN" altLang="en-US" sz="3600" b="1" kern="0" cap="none" spc="0" normalizeH="0" baseline="0" noProof="0" dirty="0">
              <a:solidFill>
                <a:schemeClr val="tx2"/>
              </a:solidFill>
              <a:effectLst>
                <a:reflection blurRad="6350" stA="50000" endA="300" endPos="50000" dist="60007" dir="5400000" sy="-100000" algn="bl" rotWithShape="0"/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2" name="标题 1"/>
          <p:cNvSpPr txBox="1"/>
          <p:nvPr/>
        </p:nvSpPr>
        <p:spPr>
          <a:xfrm rot="5400000">
            <a:off x="4405630" y="1918970"/>
            <a:ext cx="327660" cy="9138920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标题 1"/>
          <p:cNvSpPr txBox="1"/>
          <p:nvPr/>
        </p:nvSpPr>
        <p:spPr bwMode="auto">
          <a:xfrm>
            <a:off x="152400" y="1979295"/>
            <a:ext cx="9144000" cy="1470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R="0" algn="ctr" defTabSz="914400" eaLnBrk="1" hangingPunct="1">
              <a:buClrTx/>
              <a:buSzTx/>
              <a:buFontTx/>
              <a:buNone/>
              <a:defRPr/>
            </a:pPr>
            <a:r>
              <a:rPr kumimoji="0" lang="zh-CN" altLang="en-US" sz="3600" b="1" kern="0" cap="none" spc="0" normalizeH="0" baseline="0" noProof="0" dirty="0">
                <a:solidFill>
                  <a:schemeClr val="tx2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生物样本使用承诺</a:t>
            </a:r>
            <a:endParaRPr kumimoji="0" lang="en-US" altLang="zh-CN" sz="3600" b="1" kern="0" cap="none" spc="0" normalizeH="0" baseline="0" noProof="0" dirty="0">
              <a:solidFill>
                <a:schemeClr val="tx2"/>
              </a:solidFill>
              <a:effectLst>
                <a:reflection blurRad="6350" stA="50000" endA="300" endPos="50000" dist="60007" dir="5400000" sy="-100000" algn="bl" rotWithShape="0"/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  <a:p>
            <a:pPr marR="0" algn="ctr" defTabSz="914400" eaLnBrk="1" hangingPunct="1">
              <a:buClrTx/>
              <a:buSzTx/>
              <a:buFontTx/>
              <a:buNone/>
              <a:defRPr/>
            </a:pPr>
            <a:r>
              <a:rPr kumimoji="0" lang="zh-CN" altLang="en-US" sz="3600" b="1" kern="0" cap="none" spc="0" normalizeH="0" baseline="0" noProof="0" dirty="0">
                <a:solidFill>
                  <a:schemeClr val="tx2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（涉及标本外送时提供）</a:t>
            </a:r>
            <a:endParaRPr kumimoji="0" lang="zh-CN" altLang="en-US" sz="3600" b="1" kern="0" cap="none" spc="0" normalizeH="0" baseline="0" noProof="0" dirty="0">
              <a:solidFill>
                <a:schemeClr val="tx2"/>
              </a:solidFill>
              <a:effectLst>
                <a:reflection blurRad="6350" stA="50000" endA="300" endPos="50000" dist="60007" dir="5400000" sy="-100000" algn="bl" rotWithShape="0"/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2" name="标题 1"/>
          <p:cNvSpPr txBox="1"/>
          <p:nvPr/>
        </p:nvSpPr>
        <p:spPr>
          <a:xfrm rot="5400000">
            <a:off x="4410710" y="1918970"/>
            <a:ext cx="327660" cy="9138920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标题 1"/>
          <p:cNvSpPr txBox="1"/>
          <p:nvPr/>
        </p:nvSpPr>
        <p:spPr bwMode="auto">
          <a:xfrm>
            <a:off x="0" y="1981200"/>
            <a:ext cx="9144000" cy="1470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R="0" algn="ctr" defTabSz="914400" eaLnBrk="1" hangingPunct="1">
              <a:buClrTx/>
              <a:buSzTx/>
              <a:buFontTx/>
              <a:buNone/>
              <a:defRPr/>
            </a:pPr>
            <a:r>
              <a:rPr kumimoji="0" lang="zh-CN" altLang="en-US" sz="3600" b="1" kern="0" cap="none" spc="0" normalizeH="0" baseline="0" noProof="0" dirty="0">
                <a:solidFill>
                  <a:schemeClr val="tx2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研究经费来源说明</a:t>
            </a:r>
            <a:endParaRPr kumimoji="0" lang="zh-CN" altLang="en-US" sz="3600" b="1" kern="0" cap="none" spc="0" normalizeH="0" baseline="0" noProof="0" dirty="0">
              <a:solidFill>
                <a:schemeClr val="tx2"/>
              </a:solidFill>
              <a:effectLst>
                <a:reflection blurRad="6350" stA="50000" endA="300" endPos="50000" dist="60007" dir="5400000" sy="-100000" algn="bl" rotWithShape="0"/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2" name="标题 1"/>
          <p:cNvSpPr txBox="1"/>
          <p:nvPr/>
        </p:nvSpPr>
        <p:spPr>
          <a:xfrm rot="5400000">
            <a:off x="4410710" y="1766570"/>
            <a:ext cx="327660" cy="9138920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标题 1"/>
          <p:cNvSpPr txBox="1"/>
          <p:nvPr/>
        </p:nvSpPr>
        <p:spPr bwMode="auto">
          <a:xfrm>
            <a:off x="381000" y="1717675"/>
            <a:ext cx="5707380" cy="1470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R="0" algn="ctr" defTabSz="914400" eaLnBrk="1" hangingPunct="1">
              <a:lnSpc>
                <a:spcPct val="200000"/>
              </a:lnSpc>
              <a:buClrTx/>
              <a:buSzTx/>
              <a:buFontTx/>
              <a:buNone/>
              <a:defRPr/>
            </a:pPr>
            <a:r>
              <a:rPr kumimoji="0" lang="zh-CN" sz="3600" b="1" kern="0" cap="none" spc="0" normalizeH="0" baseline="0" noProof="0" dirty="0">
                <a:solidFill>
                  <a:schemeClr val="tx2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j-cs"/>
              </a:rPr>
              <a:t>感谢聆听！请给出宝贵意见！</a:t>
            </a:r>
            <a:r>
              <a:rPr kumimoji="0" lang="en-US" altLang="zh-CN" sz="2800" b="1" kern="0" cap="none" spc="0" normalizeH="0" baseline="0" noProof="0" dirty="0">
                <a:solidFill>
                  <a:schemeClr val="tx2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 </a:t>
            </a:r>
            <a:endParaRPr kumimoji="0" lang="en-US" altLang="zh-CN" sz="2800" b="1" kern="0" cap="none" spc="0" normalizeH="0" baseline="0" noProof="0" dirty="0">
              <a:solidFill>
                <a:schemeClr val="tx2"/>
              </a:solidFill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标题 1"/>
          <p:cNvSpPr txBox="1"/>
          <p:nvPr/>
        </p:nvSpPr>
        <p:spPr>
          <a:xfrm rot="5400000">
            <a:off x="4410710" y="1988185"/>
            <a:ext cx="327660" cy="9138920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371600" y="2895600"/>
            <a:ext cx="3048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 kern="0" noProof="0" dirty="0">
                <a:solidFill>
                  <a:schemeClr val="tx2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Thanks for experts advice</a:t>
            </a:r>
            <a:r>
              <a:rPr lang="zh-CN" altLang="en-US" b="1" kern="0" noProof="0" dirty="0">
                <a:solidFill>
                  <a:schemeClr val="tx2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  <a:sym typeface="+mn-ea"/>
              </a:rPr>
              <a:t>！</a:t>
            </a:r>
            <a:endParaRPr lang="zh-CN" altLang="en-US"/>
          </a:p>
        </p:txBody>
      </p:sp>
      <p:grpSp>
        <p:nvGrpSpPr>
          <p:cNvPr id="6" name="组合 5"/>
          <p:cNvGrpSpPr/>
          <p:nvPr/>
        </p:nvGrpSpPr>
        <p:grpSpPr>
          <a:xfrm>
            <a:off x="6248400" y="1295400"/>
            <a:ext cx="2689860" cy="4659630"/>
            <a:chOff x="6959" y="2537"/>
            <a:chExt cx="4928" cy="7216"/>
          </a:xfrm>
        </p:grpSpPr>
        <p:sp>
          <p:nvSpPr>
            <p:cNvPr id="4" name="标题 1"/>
            <p:cNvSpPr txBox="1"/>
            <p:nvPr/>
          </p:nvSpPr>
          <p:spPr>
            <a:xfrm>
              <a:off x="6959" y="2537"/>
              <a:ext cx="4928" cy="7217"/>
            </a:xfrm>
            <a:prstGeom prst="round2SameRect">
              <a:avLst>
                <a:gd name="adj1" fmla="val 9679"/>
                <a:gd name="adj2" fmla="val 26822"/>
              </a:avLst>
            </a:prstGeom>
            <a:solidFill>
              <a:schemeClr val="accent1">
                <a:alpha val="54000"/>
              </a:schemeClr>
            </a:solidFill>
            <a:ln w="38100" cap="sq">
              <a:noFill/>
              <a:miter/>
            </a:ln>
          </p:spPr>
          <p:txBody>
            <a:bodyPr vert="horz" wrap="square" lIns="91440" tIns="45720" rIns="91440" bIns="45720" rtlCol="0" anchor="ctr"/>
            <a:p>
              <a:pPr algn="ctr">
                <a:lnSpc>
                  <a:spcPct val="110000"/>
                </a:lnSpc>
              </a:pPr>
              <a:endParaRPr kumimoji="1" lang="zh-CN" altLang="en-US"/>
            </a:p>
          </p:txBody>
        </p:sp>
        <p:sp>
          <p:nvSpPr>
            <p:cNvPr id="5" name="标题 1"/>
            <p:cNvSpPr txBox="1"/>
            <p:nvPr/>
          </p:nvSpPr>
          <p:spPr>
            <a:xfrm>
              <a:off x="7167" y="2678"/>
              <a:ext cx="4478" cy="6849"/>
            </a:xfrm>
            <a:prstGeom prst="round2SameRect">
              <a:avLst>
                <a:gd name="adj1" fmla="val 13153"/>
                <a:gd name="adj2" fmla="val 26822"/>
              </a:avLst>
            </a:prstGeom>
            <a:noFill/>
            <a:ln w="28575" cap="sq">
              <a:solidFill>
                <a:schemeClr val="bg1">
                  <a:alpha val="100000"/>
                </a:schemeClr>
              </a:solidFill>
              <a:prstDash val="lgDash"/>
              <a:miter/>
            </a:ln>
          </p:spPr>
          <p:txBody>
            <a:bodyPr vert="horz" wrap="square" lIns="91440" tIns="45720" rIns="91440" bIns="45720" rtlCol="0" anchor="ctr"/>
            <a:p>
              <a:pPr algn="ctr">
                <a:lnSpc>
                  <a:spcPct val="110000"/>
                </a:lnSpc>
              </a:pPr>
              <a:endParaRPr kumimoji="1" lang="zh-CN" altLang="en-US"/>
            </a:p>
          </p:txBody>
        </p:sp>
        <p:pic>
          <p:nvPicPr>
            <p:cNvPr id="8" name="图片 7" descr="D:/桌面勿删/大楼.png大楼"/>
            <p:cNvPicPr>
              <a:picLocks noChangeAspect="1"/>
            </p:cNvPicPr>
            <p:nvPr/>
          </p:nvPicPr>
          <p:blipFill>
            <a:blip r:embed="rId1"/>
            <a:srcRect l="16496" r="16496"/>
            <a:stretch>
              <a:fillRect/>
            </a:stretch>
          </p:blipFill>
          <p:spPr>
            <a:xfrm>
              <a:off x="7330" y="2797"/>
              <a:ext cx="4152" cy="6611"/>
            </a:xfrm>
            <a:custGeom>
              <a:avLst/>
              <a:gdLst/>
              <a:ahLst/>
              <a:cxnLst/>
              <a:rect l="l" t="t" r="r" b="b"/>
              <a:pathLst>
                <a:path w="5145" h="8190">
                  <a:moveTo>
                    <a:pt x="498" y="0"/>
                  </a:moveTo>
                  <a:lnTo>
                    <a:pt x="4647" y="0"/>
                  </a:lnTo>
                  <a:cubicBezTo>
                    <a:pt x="4922" y="0"/>
                    <a:pt x="5145" y="223"/>
                    <a:pt x="5145" y="498"/>
                  </a:cubicBezTo>
                  <a:lnTo>
                    <a:pt x="5145" y="6810"/>
                  </a:lnTo>
                  <a:cubicBezTo>
                    <a:pt x="5145" y="7572"/>
                    <a:pt x="4527" y="8190"/>
                    <a:pt x="3765" y="8190"/>
                  </a:cubicBezTo>
                  <a:lnTo>
                    <a:pt x="1380" y="8190"/>
                  </a:lnTo>
                  <a:cubicBezTo>
                    <a:pt x="618" y="8190"/>
                    <a:pt x="0" y="7572"/>
                    <a:pt x="0" y="6810"/>
                  </a:cubicBezTo>
                  <a:lnTo>
                    <a:pt x="0" y="498"/>
                  </a:lnTo>
                  <a:cubicBezTo>
                    <a:pt x="0" y="223"/>
                    <a:pt x="223" y="0"/>
                    <a:pt x="498" y="0"/>
                  </a:cubicBezTo>
                  <a:close/>
                </a:path>
              </a:pathLst>
            </a:custGeom>
            <a:noFill/>
            <a:ln w="28575" cap="sq"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4"/>
          <p:cNvGrpSpPr/>
          <p:nvPr/>
        </p:nvGrpSpPr>
        <p:grpSpPr bwMode="auto">
          <a:xfrm>
            <a:off x="1590040" y="1683545"/>
            <a:ext cx="799329" cy="498634"/>
            <a:chOff x="0" y="0"/>
            <a:chExt cx="480" cy="419"/>
          </a:xfrm>
        </p:grpSpPr>
        <p:grpSp>
          <p:nvGrpSpPr>
            <p:cNvPr id="7" name="Group 5"/>
            <p:cNvGrpSpPr/>
            <p:nvPr/>
          </p:nvGrpSpPr>
          <p:grpSpPr bwMode="auto">
            <a:xfrm>
              <a:off x="0" y="0"/>
              <a:ext cx="480" cy="419"/>
              <a:chOff x="0" y="0"/>
              <a:chExt cx="1549" cy="1351"/>
            </a:xfrm>
          </p:grpSpPr>
          <p:sp>
            <p:nvSpPr>
              <p:cNvPr id="11" name="AutoShape 4"/>
              <p:cNvSpPr>
                <a:spLocks noChangeArrowheads="1"/>
              </p:cNvSpPr>
              <p:nvPr/>
            </p:nvSpPr>
            <p:spPr bwMode="auto">
              <a:xfrm>
                <a:off x="13" y="23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12" name="AutoShap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8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499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13" name="AutoShape 6"/>
              <p:cNvSpPr>
                <a:spLocks noChangeArrowheads="1"/>
              </p:cNvSpPr>
              <p:nvPr/>
            </p:nvSpPr>
            <p:spPr bwMode="auto">
              <a:xfrm>
                <a:off x="90" y="80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</p:grpSp>
        <p:sp>
          <p:nvSpPr>
            <p:cNvPr id="10" name="Text Box 13"/>
            <p:cNvSpPr>
              <a:spLocks noChangeArrowheads="1"/>
            </p:cNvSpPr>
            <p:nvPr/>
          </p:nvSpPr>
          <p:spPr bwMode="auto">
            <a:xfrm>
              <a:off x="124" y="62"/>
              <a:ext cx="230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1</a:t>
              </a:r>
              <a:endParaRPr kumimoji="0" lang="zh-CN" alt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9" name="Group 12"/>
          <p:cNvGrpSpPr/>
          <p:nvPr/>
        </p:nvGrpSpPr>
        <p:grpSpPr bwMode="auto">
          <a:xfrm>
            <a:off x="1594110" y="2531069"/>
            <a:ext cx="762000" cy="498872"/>
            <a:chOff x="0" y="0"/>
            <a:chExt cx="480" cy="419"/>
          </a:xfrm>
        </p:grpSpPr>
        <p:grpSp>
          <p:nvGrpSpPr>
            <p:cNvPr id="14" name="Group 13"/>
            <p:cNvGrpSpPr/>
            <p:nvPr/>
          </p:nvGrpSpPr>
          <p:grpSpPr bwMode="auto">
            <a:xfrm>
              <a:off x="0" y="0"/>
              <a:ext cx="480" cy="419"/>
              <a:chOff x="0" y="0"/>
              <a:chExt cx="1549" cy="1351"/>
            </a:xfrm>
          </p:grpSpPr>
          <p:sp>
            <p:nvSpPr>
              <p:cNvPr id="19" name="AutoShape 8"/>
              <p:cNvSpPr>
                <a:spLocks noChangeArrowheads="1"/>
              </p:cNvSpPr>
              <p:nvPr/>
            </p:nvSpPr>
            <p:spPr bwMode="auto">
              <a:xfrm>
                <a:off x="13" y="23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20" name="AutoShape 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8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499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21" name="AutoShape 10"/>
              <p:cNvSpPr>
                <a:spLocks noChangeArrowheads="1"/>
              </p:cNvSpPr>
              <p:nvPr/>
            </p:nvSpPr>
            <p:spPr bwMode="auto">
              <a:xfrm>
                <a:off x="90" y="80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</p:grpSp>
        <p:sp>
          <p:nvSpPr>
            <p:cNvPr id="18" name="Text Box 16"/>
            <p:cNvSpPr>
              <a:spLocks noChangeArrowheads="1"/>
            </p:cNvSpPr>
            <p:nvPr/>
          </p:nvSpPr>
          <p:spPr bwMode="auto">
            <a:xfrm>
              <a:off x="140" y="62"/>
              <a:ext cx="200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2</a:t>
              </a:r>
              <a:endParaRPr kumimoji="0" lang="zh-CN" altLang="en-US" sz="135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5" name="Group 20"/>
          <p:cNvGrpSpPr/>
          <p:nvPr/>
        </p:nvGrpSpPr>
        <p:grpSpPr bwMode="auto">
          <a:xfrm>
            <a:off x="1629715" y="3359647"/>
            <a:ext cx="762000" cy="498872"/>
            <a:chOff x="0" y="0"/>
            <a:chExt cx="480" cy="419"/>
          </a:xfrm>
        </p:grpSpPr>
        <p:grpSp>
          <p:nvGrpSpPr>
            <p:cNvPr id="17" name="Group 21"/>
            <p:cNvGrpSpPr/>
            <p:nvPr/>
          </p:nvGrpSpPr>
          <p:grpSpPr bwMode="auto">
            <a:xfrm>
              <a:off x="0" y="0"/>
              <a:ext cx="480" cy="419"/>
              <a:chOff x="0" y="0"/>
              <a:chExt cx="1549" cy="1351"/>
            </a:xfrm>
          </p:grpSpPr>
          <p:sp>
            <p:nvSpPr>
              <p:cNvPr id="27" name="AutoShape 18"/>
              <p:cNvSpPr>
                <a:spLocks noChangeArrowheads="1"/>
              </p:cNvSpPr>
              <p:nvPr/>
            </p:nvSpPr>
            <p:spPr bwMode="auto">
              <a:xfrm>
                <a:off x="13" y="23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28" name="AutoShape 1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8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499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29" name="AutoShape 20"/>
              <p:cNvSpPr>
                <a:spLocks noChangeArrowheads="1"/>
              </p:cNvSpPr>
              <p:nvPr/>
            </p:nvSpPr>
            <p:spPr bwMode="auto">
              <a:xfrm>
                <a:off x="90" y="80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</p:grpSp>
        <p:sp>
          <p:nvSpPr>
            <p:cNvPr id="26" name="Text Box 27"/>
            <p:cNvSpPr>
              <a:spLocks noChangeArrowheads="1"/>
            </p:cNvSpPr>
            <p:nvPr/>
          </p:nvSpPr>
          <p:spPr bwMode="auto">
            <a:xfrm>
              <a:off x="140" y="62"/>
              <a:ext cx="200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3</a:t>
              </a:r>
              <a:endParaRPr kumimoji="0" lang="zh-CN" altLang="en-US" sz="135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3" name="Group 29"/>
          <p:cNvGrpSpPr/>
          <p:nvPr/>
        </p:nvGrpSpPr>
        <p:grpSpPr bwMode="auto">
          <a:xfrm>
            <a:off x="1621292" y="4174797"/>
            <a:ext cx="761362" cy="498634"/>
            <a:chOff x="0" y="0"/>
            <a:chExt cx="1549" cy="1351"/>
          </a:xfrm>
        </p:grpSpPr>
        <p:sp>
          <p:nvSpPr>
            <p:cNvPr id="35" name="AutoShape 22"/>
            <p:cNvSpPr>
              <a:spLocks noChangeArrowheads="1"/>
            </p:cNvSpPr>
            <p:nvPr/>
          </p:nvSpPr>
          <p:spPr bwMode="auto">
            <a:xfrm>
              <a:off x="13" y="23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zh-CN" sz="135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36" name="AutoShape 23"/>
            <p:cNvSpPr>
              <a:spLocks noChangeArrowheads="1"/>
            </p:cNvSpPr>
            <p:nvPr/>
          </p:nvSpPr>
          <p:spPr bwMode="auto">
            <a:xfrm>
              <a:off x="0" y="0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498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499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zh-CN" sz="135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37" name="AutoShape 24"/>
            <p:cNvSpPr>
              <a:spLocks noChangeArrowheads="1"/>
            </p:cNvSpPr>
            <p:nvPr/>
          </p:nvSpPr>
          <p:spPr bwMode="auto">
            <a:xfrm>
              <a:off x="116" y="103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solidFill>
              <a:schemeClr val="accent5">
                <a:lumMod val="50000"/>
              </a:schemeClr>
            </a:solidFill>
            <a:ln>
              <a:solidFill>
                <a:srgbClr val="328B85"/>
              </a:solidFill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zh-CN" sz="135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30" name="Group 28"/>
          <p:cNvGrpSpPr/>
          <p:nvPr/>
        </p:nvGrpSpPr>
        <p:grpSpPr bwMode="auto">
          <a:xfrm>
            <a:off x="1638015" y="4937213"/>
            <a:ext cx="762000" cy="498872"/>
            <a:chOff x="0" y="0"/>
            <a:chExt cx="480" cy="419"/>
          </a:xfrm>
        </p:grpSpPr>
        <p:grpSp>
          <p:nvGrpSpPr>
            <p:cNvPr id="31" name="Group 29"/>
            <p:cNvGrpSpPr/>
            <p:nvPr/>
          </p:nvGrpSpPr>
          <p:grpSpPr bwMode="auto">
            <a:xfrm>
              <a:off x="0" y="0"/>
              <a:ext cx="480" cy="419"/>
              <a:chOff x="0" y="0"/>
              <a:chExt cx="1549" cy="1351"/>
            </a:xfrm>
          </p:grpSpPr>
          <p:sp>
            <p:nvSpPr>
              <p:cNvPr id="43" name="AutoShape 22"/>
              <p:cNvSpPr>
                <a:spLocks noChangeArrowheads="1"/>
              </p:cNvSpPr>
              <p:nvPr/>
            </p:nvSpPr>
            <p:spPr bwMode="auto">
              <a:xfrm>
                <a:off x="13" y="23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44" name="AutoShape 23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8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499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45" name="AutoShape 24"/>
              <p:cNvSpPr>
                <a:spLocks noChangeArrowheads="1"/>
              </p:cNvSpPr>
              <p:nvPr/>
            </p:nvSpPr>
            <p:spPr bwMode="auto">
              <a:xfrm>
                <a:off x="90" y="80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solidFill>
                <a:schemeClr val="accent5">
                  <a:lumMod val="50000"/>
                </a:schemeClr>
              </a:solidFill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</p:grpSp>
        <p:sp>
          <p:nvSpPr>
            <p:cNvPr id="42" name="Text Box 30"/>
            <p:cNvSpPr>
              <a:spLocks noChangeArrowheads="1"/>
            </p:cNvSpPr>
            <p:nvPr/>
          </p:nvSpPr>
          <p:spPr bwMode="auto">
            <a:xfrm>
              <a:off x="140" y="62"/>
              <a:ext cx="200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en-US" altLang="zh-CN" sz="1800" kern="0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5</a:t>
              </a:r>
              <a:endParaRPr kumimoji="0" lang="zh-CN" alt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cxnSp>
        <p:nvCxnSpPr>
          <p:cNvPr id="2" name="直接连接符 1"/>
          <p:cNvCxnSpPr/>
          <p:nvPr/>
        </p:nvCxnSpPr>
        <p:spPr>
          <a:xfrm>
            <a:off x="2666852" y="2153595"/>
            <a:ext cx="4876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/>
        </p:nvCxnSpPr>
        <p:spPr>
          <a:xfrm>
            <a:off x="2590652" y="3048266"/>
            <a:ext cx="51054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V="1">
            <a:off x="2711303" y="3886407"/>
            <a:ext cx="5060950" cy="3302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/>
          <p:nvPr/>
        </p:nvCxnSpPr>
        <p:spPr>
          <a:xfrm flipV="1">
            <a:off x="2711303" y="4648141"/>
            <a:ext cx="5289550" cy="3683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连接符 46"/>
          <p:cNvCxnSpPr/>
          <p:nvPr/>
        </p:nvCxnSpPr>
        <p:spPr>
          <a:xfrm>
            <a:off x="2711302" y="5383840"/>
            <a:ext cx="5289550" cy="36195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 Box 27"/>
          <p:cNvSpPr>
            <a:spLocks noChangeArrowheads="1"/>
          </p:cNvSpPr>
          <p:nvPr/>
        </p:nvSpPr>
        <p:spPr bwMode="auto">
          <a:xfrm>
            <a:off x="1870682" y="4262327"/>
            <a:ext cx="274354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kumimoji="0" lang="en-US" altLang="zh-CN" sz="18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440180" y="533400"/>
            <a:ext cx="6961505" cy="51435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 cap="flat">
            <a:noFill/>
            <a:miter lim="4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00" b="1" i="0" u="none" strike="noStrike" cap="none" spc="10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Trebuchet MS" panose="020B0603020202020204"/>
              </a:rPr>
              <a:t>      </a:t>
            </a:r>
            <a:r>
              <a:rPr kumimoji="0" lang="zh-CN" altLang="en-US" sz="2100" b="1" i="0" u="none" strike="noStrike" cap="none" spc="10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Trebuchet MS" panose="020B0603020202020204"/>
              </a:rPr>
              <a:t> </a:t>
            </a:r>
            <a:r>
              <a:rPr kumimoji="0" lang="en-US" altLang="zh-CN" sz="2100" b="1" i="0" u="none" strike="noStrike" cap="none" spc="10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Trebuchet MS" panose="020B0603020202020204"/>
              </a:rPr>
              <a:t>                   </a:t>
            </a:r>
            <a:r>
              <a:rPr kumimoji="0" lang="en-US" altLang="zh-CN" sz="2800" b="1" i="0" u="none" strike="noStrike" cap="none" spc="10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Trebuchet MS" panose="020B0603020202020204"/>
              </a:rPr>
              <a:t>       </a:t>
            </a:r>
            <a:r>
              <a:rPr kumimoji="0" lang="zh-CN" sz="2800" b="1" i="0" u="none" strike="noStrike" cap="none" spc="10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Trebuchet MS" panose="020B0603020202020204"/>
              </a:rPr>
              <a:t>目</a:t>
            </a:r>
            <a:r>
              <a:rPr kumimoji="0" lang="en-US" altLang="zh-CN" sz="2800" b="1" i="0" u="none" strike="noStrike" cap="none" spc="10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Trebuchet MS" panose="020B0603020202020204"/>
              </a:rPr>
              <a:t>  </a:t>
            </a:r>
            <a:r>
              <a:rPr kumimoji="0" lang="zh-CN" sz="2800" b="1" i="0" u="none" strike="noStrike" cap="none" spc="10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Trebuchet MS" panose="020B0603020202020204"/>
              </a:rPr>
              <a:t>录</a:t>
            </a:r>
            <a:endParaRPr kumimoji="0" lang="zh-CN" sz="2800" b="1" i="0" u="none" strike="noStrike" cap="none" spc="100" normalizeH="0" dirty="0" smtClean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Trebuchet MS" panose="020B0603020202020204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590800" y="1737995"/>
            <a:ext cx="52717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 kern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rPr>
              <a:t>研究项目概况</a:t>
            </a:r>
            <a:endParaRPr lang="zh-CN" altLang="en-US" sz="1400" kern="0" noProof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  <a:sym typeface="+mn-ea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2590800" y="2667000"/>
            <a:ext cx="5031105" cy="3244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b="1" kern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rPr>
              <a:t>利益冲突说明</a:t>
            </a:r>
            <a:endParaRPr lang="zh-CN" altLang="en-US" sz="1400" kern="0" noProof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  <a:sym typeface="+mn-ea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2667000" y="3505200"/>
            <a:ext cx="46558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800" b="1" kern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研究方案介绍</a:t>
            </a:r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9" name="Group 28"/>
          <p:cNvGrpSpPr/>
          <p:nvPr/>
        </p:nvGrpSpPr>
        <p:grpSpPr bwMode="auto">
          <a:xfrm>
            <a:off x="1638015" y="5717628"/>
            <a:ext cx="762000" cy="498872"/>
            <a:chOff x="0" y="0"/>
            <a:chExt cx="480" cy="419"/>
          </a:xfrm>
        </p:grpSpPr>
        <p:grpSp>
          <p:nvGrpSpPr>
            <p:cNvPr id="40" name="Group 29"/>
            <p:cNvGrpSpPr/>
            <p:nvPr/>
          </p:nvGrpSpPr>
          <p:grpSpPr bwMode="auto">
            <a:xfrm>
              <a:off x="0" y="0"/>
              <a:ext cx="480" cy="419"/>
              <a:chOff x="0" y="0"/>
              <a:chExt cx="1549" cy="1351"/>
            </a:xfrm>
          </p:grpSpPr>
          <p:sp>
            <p:nvSpPr>
              <p:cNvPr id="41" name="AutoShape 22"/>
              <p:cNvSpPr>
                <a:spLocks noChangeArrowheads="1"/>
              </p:cNvSpPr>
              <p:nvPr/>
            </p:nvSpPr>
            <p:spPr bwMode="auto">
              <a:xfrm>
                <a:off x="13" y="23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48" name="AutoShape 23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8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499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</a:ln>
            </p:spPr>
            <p:txBody>
              <a:bodyPr wrap="none" anchor="ctr"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49" name="AutoShape 24"/>
              <p:cNvSpPr>
                <a:spLocks noChangeArrowheads="1"/>
              </p:cNvSpPr>
              <p:nvPr/>
            </p:nvSpPr>
            <p:spPr bwMode="auto">
              <a:xfrm>
                <a:off x="90" y="80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solidFill>
                <a:schemeClr val="accent5">
                  <a:lumMod val="50000"/>
                </a:schemeClr>
              </a:solidFill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wrap="none" anchor="ctr"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zh-CN" sz="135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</p:grpSp>
        <p:sp>
          <p:nvSpPr>
            <p:cNvPr id="50" name="Text Box 30"/>
            <p:cNvSpPr>
              <a:spLocks noChangeArrowheads="1"/>
            </p:cNvSpPr>
            <p:nvPr/>
          </p:nvSpPr>
          <p:spPr bwMode="auto">
            <a:xfrm>
              <a:off x="140" y="62"/>
              <a:ext cx="200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1800" b="0" i="0" u="none" strike="noStrike" kern="0" cap="none" spc="0" normalizeH="0" baseline="0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6</a:t>
              </a:r>
              <a:endParaRPr kumimoji="0" lang="en-US" altLang="zh-CN" sz="1800" b="0" i="0" u="none" strike="noStrike" kern="0" cap="none" spc="0" normalizeH="0" baseline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cxnSp>
        <p:nvCxnSpPr>
          <p:cNvPr id="51" name="直接连接符 50"/>
          <p:cNvCxnSpPr/>
          <p:nvPr/>
        </p:nvCxnSpPr>
        <p:spPr>
          <a:xfrm flipV="1">
            <a:off x="2743053" y="6237915"/>
            <a:ext cx="5181600" cy="635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文本框 52"/>
          <p:cNvSpPr txBox="1"/>
          <p:nvPr/>
        </p:nvSpPr>
        <p:spPr>
          <a:xfrm>
            <a:off x="2667000" y="5562600"/>
            <a:ext cx="545274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800" b="1" kern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其他（如有）</a:t>
            </a:r>
            <a:r>
              <a:rPr lang="zh-CN" altLang="en-US"/>
              <a:t>：</a:t>
            </a:r>
            <a:r>
              <a:rPr lang="zh-CN" altLang="en-US" b="1" kern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研究参与者招募、科学性论证意见、生物样本、信息数据来源等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2743200" y="4267200"/>
            <a:ext cx="21158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800" b="1" kern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知情同意</a:t>
            </a:r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2743200" y="5029200"/>
            <a:ext cx="21158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800" b="1" kern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研究经费来源</a:t>
            </a:r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3657600" y="1143000"/>
            <a:ext cx="30480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</a:rPr>
              <a:t>（顺序可根据实际情况调整）</a:t>
            </a:r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 bwMode="auto">
          <a:xfrm>
            <a:off x="228600" y="228600"/>
            <a:ext cx="7866380" cy="609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marR="0" defTabSz="914400" eaLnBrk="1" hangingPunct="1">
              <a:buClrTx/>
              <a:buSzTx/>
              <a:buFontTx/>
              <a:buNone/>
              <a:defRPr/>
            </a:pPr>
            <a:r>
              <a:rPr kumimoji="0" lang="zh-CN" altLang="en-US" sz="2400" b="1" kern="0" cap="none" spc="0" normalizeH="0" baseline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    研究项目概况</a:t>
            </a:r>
            <a:endParaRPr kumimoji="0" lang="zh-CN" altLang="en-US" sz="2400" b="1" kern="0" cap="none" spc="0" normalizeH="0" baseline="0" noProof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571500" y="1336675"/>
          <a:ext cx="8001001" cy="4525991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616207"/>
                <a:gridCol w="2498593"/>
                <a:gridCol w="1396735"/>
                <a:gridCol w="2489466"/>
              </a:tblGrid>
              <a:tr h="3352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en-US" sz="1600" b="1" dirty="0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项目名称</a:t>
                      </a:r>
                      <a:endParaRPr lang="zh-CN" altLang="en-US" sz="1600" b="1" dirty="0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endParaRPr lang="zh-CN" altLang="en-US" sz="1600" b="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</a:tr>
              <a:tr h="7770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zh-CN" sz="1600" b="1" kern="1200" dirty="0">
                          <a:solidFill>
                            <a:schemeClr val="dk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项目类别</a:t>
                      </a:r>
                      <a:endParaRPr lang="zh-CN" altLang="en-US" sz="1600" b="1" kern="1200" dirty="0">
                        <a:solidFill>
                          <a:schemeClr val="dk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zh-CN" altLang="zh-CN" sz="20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□</a:t>
                      </a:r>
                      <a:r>
                        <a:rPr lang="zh-CN" altLang="zh-CN" sz="16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药物 （</a:t>
                      </a:r>
                      <a:r>
                        <a:rPr lang="zh-CN" altLang="zh-CN" sz="20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□</a:t>
                      </a:r>
                      <a:r>
                        <a:rPr lang="zh-CN" altLang="zh-CN" sz="16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生物等效性试验</a:t>
                      </a:r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  </a:t>
                      </a:r>
                      <a:r>
                        <a:rPr lang="zh-CN" altLang="zh-CN" sz="20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□</a:t>
                      </a:r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I</a:t>
                      </a:r>
                      <a:r>
                        <a:rPr lang="zh-CN" altLang="zh-CN" sz="16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期 </a:t>
                      </a:r>
                      <a:r>
                        <a:rPr lang="zh-CN" altLang="zh-CN" sz="20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□</a:t>
                      </a:r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II</a:t>
                      </a:r>
                      <a:r>
                        <a:rPr lang="zh-CN" altLang="zh-CN" sz="16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期</a:t>
                      </a:r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  </a:t>
                      </a:r>
                      <a:r>
                        <a:rPr lang="zh-CN" altLang="zh-CN" sz="20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□</a:t>
                      </a:r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III</a:t>
                      </a:r>
                      <a:r>
                        <a:rPr lang="zh-CN" altLang="zh-CN" sz="16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期</a:t>
                      </a:r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  </a:t>
                      </a:r>
                      <a:r>
                        <a:rPr lang="zh-CN" altLang="zh-CN" sz="20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□</a:t>
                      </a:r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IV</a:t>
                      </a:r>
                      <a:r>
                        <a:rPr lang="zh-CN" altLang="zh-CN" sz="16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期） </a:t>
                      </a:r>
                      <a:endParaRPr lang="zh-CN" altLang="zh-CN" sz="1600" kern="1200" dirty="0">
                        <a:solidFill>
                          <a:schemeClr val="dk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r>
                        <a:rPr lang="zh-CN" altLang="zh-CN" sz="20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□</a:t>
                      </a:r>
                      <a:r>
                        <a:rPr lang="zh-CN" altLang="zh-CN" sz="16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医疗器械  </a:t>
                      </a:r>
                      <a:r>
                        <a:rPr lang="zh-CN" altLang="zh-CN" sz="20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□</a:t>
                      </a:r>
                      <a:r>
                        <a:rPr lang="zh-CN" altLang="zh-CN" sz="16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干细胞临床研究</a:t>
                      </a:r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  </a:t>
                      </a:r>
                      <a:r>
                        <a:rPr lang="zh-CN" altLang="zh-CN" sz="20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□</a:t>
                      </a:r>
                      <a:r>
                        <a:rPr lang="zh-CN" altLang="zh-CN" sz="16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科研项目</a:t>
                      </a:r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  </a:t>
                      </a:r>
                      <a:r>
                        <a:rPr lang="zh-CN" altLang="zh-CN" sz="20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□</a:t>
                      </a:r>
                      <a:r>
                        <a:rPr lang="zh-CN" altLang="zh-CN" sz="16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其他</a:t>
                      </a:r>
                      <a:endParaRPr lang="zh-CN" altLang="en-US" sz="1600" b="1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 anchor="ctr"/>
                </a:tc>
                <a:tc hMerge="1">
                  <a:tcPr anchor="ctr"/>
                </a:tc>
              </a:tr>
              <a:tr h="3352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dirty="0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承担科室</a:t>
                      </a:r>
                      <a:endParaRPr lang="zh-CN" altLang="en-US" sz="1600" b="1" dirty="0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endParaRPr lang="zh-CN" altLang="en-US" sz="1600" b="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kern="1200" dirty="0">
                          <a:solidFill>
                            <a:schemeClr val="dk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主要研究者</a:t>
                      </a:r>
                      <a:endParaRPr lang="zh-CN" altLang="en-US" sz="1600" b="1" kern="1200" dirty="0">
                        <a:solidFill>
                          <a:schemeClr val="dk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endParaRPr lang="zh-CN" altLang="en-US" sz="1600" b="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5262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en-US" sz="1600" b="1" kern="1200" dirty="0">
                          <a:solidFill>
                            <a:schemeClr val="dk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主要研究者是否完成</a:t>
                      </a:r>
                      <a:r>
                        <a:rPr lang="en-US" altLang="zh-CN" sz="1600" b="1" kern="1200" dirty="0">
                          <a:solidFill>
                            <a:schemeClr val="dk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GCP</a:t>
                      </a:r>
                      <a:r>
                        <a:rPr lang="zh-CN" altLang="en-US" sz="1600" b="1" kern="1200" dirty="0">
                          <a:solidFill>
                            <a:schemeClr val="dk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培训</a:t>
                      </a:r>
                      <a:endParaRPr lang="zh-CN" altLang="en-US" sz="1600" b="1" kern="1200" dirty="0">
                        <a:solidFill>
                          <a:schemeClr val="dk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 marT="45713" marB="45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en-US" sz="1600" b="0" kern="1200" dirty="0">
                          <a:solidFill>
                            <a:schemeClr val="dk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□ 是  □ 否  □不涉及</a:t>
                      </a:r>
                      <a:endParaRPr lang="zh-CN" altLang="en-US" sz="1600" b="1" kern="1200" dirty="0">
                        <a:solidFill>
                          <a:schemeClr val="dk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 marT="45713" marB="45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52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en-US" sz="1600" b="1" kern="1200" dirty="0">
                          <a:solidFill>
                            <a:schemeClr val="dk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申办方</a:t>
                      </a:r>
                      <a:endParaRPr lang="zh-CN" altLang="en-US" sz="1600" b="1" kern="1200" dirty="0">
                        <a:solidFill>
                          <a:schemeClr val="dk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endParaRPr lang="zh-CN" altLang="en-US" sz="1600" b="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CN" sz="1600" b="1" kern="1200" dirty="0">
                          <a:solidFill>
                            <a:schemeClr val="dk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CRO</a:t>
                      </a:r>
                      <a:r>
                        <a:rPr lang="zh-CN" altLang="en-US" sz="1600" b="1" kern="1200" dirty="0">
                          <a:solidFill>
                            <a:schemeClr val="dk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公司</a:t>
                      </a:r>
                      <a:endParaRPr lang="zh-CN" altLang="en-US" sz="1600" b="1" kern="1200" dirty="0">
                        <a:solidFill>
                          <a:schemeClr val="dk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endParaRPr lang="zh-CN" altLang="en-US" sz="1600" b="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52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en-US" sz="1600" b="1" kern="1200" dirty="0">
                          <a:solidFill>
                            <a:schemeClr val="dk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经费来源</a:t>
                      </a:r>
                      <a:endParaRPr lang="zh-CN" altLang="en-US" sz="1600" b="1" kern="1200" dirty="0">
                        <a:solidFill>
                          <a:schemeClr val="dk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CN" altLang="en-US" sz="1600" kern="1200" dirty="0">
                          <a:solidFill>
                            <a:schemeClr val="dk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□ 申办方  □ 政府、基金  □ 本单位  □ 自筹  □ 其它</a:t>
                      </a:r>
                      <a:endParaRPr lang="zh-CN" altLang="en-US" sz="1600" b="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</a:tr>
              <a:tr h="3352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en-US" sz="1600" b="1" kern="1200" dirty="0">
                          <a:solidFill>
                            <a:schemeClr val="dk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研究性质</a:t>
                      </a:r>
                      <a:endParaRPr lang="zh-CN" altLang="en-US" sz="1600" b="1" kern="1200" dirty="0">
                        <a:solidFill>
                          <a:schemeClr val="dk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CN" altLang="en-US" sz="1600" b="0" kern="1200" dirty="0">
                          <a:solidFill>
                            <a:schemeClr val="dk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□多中心 （□国际  □国内）   □独立中心</a:t>
                      </a:r>
                      <a:endParaRPr lang="zh-CN" altLang="en-US" sz="1600" b="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</a:tr>
              <a:tr h="3352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en-US" sz="1600" b="1" kern="1200" dirty="0">
                          <a:solidFill>
                            <a:schemeClr val="dk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承担角色</a:t>
                      </a:r>
                      <a:endParaRPr lang="zh-CN" altLang="en-US" sz="1600" b="1" kern="1200" dirty="0">
                        <a:solidFill>
                          <a:schemeClr val="dk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CN" altLang="en-US" sz="1600" b="0" kern="1200" dirty="0">
                          <a:solidFill>
                            <a:schemeClr val="dk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+mn-cs"/>
                        </a:rPr>
                        <a:t>□组长单位        □参与单位</a:t>
                      </a:r>
                      <a:endParaRPr lang="zh-CN" altLang="en-US" sz="1600" b="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7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kern="1200" dirty="0">
                          <a:solidFill>
                            <a:schemeClr val="dk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组长单位</a:t>
                      </a:r>
                      <a:endParaRPr lang="zh-CN" altLang="en-US" sz="1600" b="1" kern="1200" dirty="0">
                        <a:solidFill>
                          <a:schemeClr val="dk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endParaRPr lang="zh-CN" altLang="en-US" sz="1600" b="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en-US" sz="1600" b="1" kern="1200" dirty="0">
                          <a:solidFill>
                            <a:schemeClr val="dk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组长单位伦理委员会是否已同意</a:t>
                      </a:r>
                      <a:endParaRPr lang="en-US" altLang="zh-CN" sz="1600" b="1" kern="1200" dirty="0">
                        <a:solidFill>
                          <a:schemeClr val="dk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en-US" sz="1600" b="1" kern="1200" dirty="0">
                          <a:solidFill>
                            <a:schemeClr val="dk1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+mn-cs"/>
                        </a:rPr>
                        <a:t>项目开展</a:t>
                      </a:r>
                      <a:endParaRPr lang="zh-CN" altLang="en-US" sz="1600" b="1" kern="1200" dirty="0">
                        <a:solidFill>
                          <a:schemeClr val="dk1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  <a:cs typeface="+mn-cs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endParaRPr lang="zh-CN" altLang="en-US" sz="1600" b="0" kern="1200" dirty="0">
                        <a:solidFill>
                          <a:schemeClr val="dk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T="45712" marB="457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5170" name="AutoShape 5"/>
          <p:cNvCxnSpPr/>
          <p:nvPr/>
        </p:nvCxnSpPr>
        <p:spPr>
          <a:xfrm>
            <a:off x="533400" y="838200"/>
            <a:ext cx="6705600" cy="0"/>
          </a:xfrm>
          <a:prstGeom prst="straightConnector1">
            <a:avLst/>
          </a:prstGeom>
          <a:ln w="28575" cap="flat" cmpd="sng">
            <a:solidFill>
              <a:schemeClr val="accent1">
                <a:lumMod val="50000"/>
              </a:schemeClr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2" name="标题 1"/>
          <p:cNvSpPr txBox="1"/>
          <p:nvPr/>
        </p:nvSpPr>
        <p:spPr>
          <a:xfrm rot="5400000">
            <a:off x="4405630" y="1995170"/>
            <a:ext cx="327660" cy="9138920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标题 1"/>
          <p:cNvSpPr txBox="1"/>
          <p:nvPr/>
        </p:nvSpPr>
        <p:spPr bwMode="auto">
          <a:xfrm>
            <a:off x="0" y="1981200"/>
            <a:ext cx="9144000" cy="1470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R="0" algn="ctr" defTabSz="914400" eaLnBrk="1" hangingPunct="1">
              <a:buClrTx/>
              <a:buSzTx/>
              <a:buFontTx/>
              <a:buNone/>
              <a:defRPr/>
            </a:pPr>
            <a:r>
              <a:rPr kumimoji="0" lang="zh-CN" altLang="en-US" sz="3600" b="1" kern="0" cap="none" spc="0" normalizeH="0" baseline="0" noProof="0" dirty="0">
                <a:solidFill>
                  <a:schemeClr val="tx2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利益冲突说明</a:t>
            </a:r>
            <a:endParaRPr kumimoji="0" lang="zh-CN" altLang="en-US" sz="3600" b="1" kern="0" cap="none" spc="0" normalizeH="0" baseline="0" noProof="0" dirty="0">
              <a:solidFill>
                <a:schemeClr val="tx2"/>
              </a:solidFill>
              <a:effectLst>
                <a:reflection blurRad="6350" stA="50000" endA="300" endPos="50000" dist="60007" dir="5400000" sy="-100000" algn="bl" rotWithShape="0"/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2" name="标题 1"/>
          <p:cNvSpPr txBox="1"/>
          <p:nvPr/>
        </p:nvSpPr>
        <p:spPr>
          <a:xfrm rot="5400000">
            <a:off x="4405630" y="1995170"/>
            <a:ext cx="327660" cy="9138920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标题 1"/>
          <p:cNvSpPr txBox="1"/>
          <p:nvPr/>
        </p:nvSpPr>
        <p:spPr bwMode="auto">
          <a:xfrm>
            <a:off x="0" y="1981200"/>
            <a:ext cx="9144000" cy="1470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R="0" algn="ctr" defTabSz="914400" eaLnBrk="1" hangingPunct="1">
              <a:buClrTx/>
              <a:buSzTx/>
              <a:buFontTx/>
              <a:buNone/>
              <a:defRPr/>
            </a:pPr>
            <a:r>
              <a:rPr kumimoji="0" lang="zh-CN" altLang="en-US" sz="3600" b="1" kern="0" cap="none" spc="0" normalizeH="0" baseline="0" noProof="0" dirty="0">
                <a:solidFill>
                  <a:schemeClr val="tx2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方案介绍</a:t>
            </a:r>
            <a:endParaRPr kumimoji="0" lang="zh-CN" altLang="en-US" sz="3600" b="1" kern="0" cap="none" spc="0" normalizeH="0" baseline="0" noProof="0" dirty="0">
              <a:solidFill>
                <a:schemeClr val="tx2"/>
              </a:solidFill>
              <a:effectLst>
                <a:reflection blurRad="6350" stA="50000" endA="300" endPos="50000" dist="60007" dir="5400000" sy="-100000" algn="bl" rotWithShape="0"/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2" name="标题 1"/>
          <p:cNvSpPr txBox="1"/>
          <p:nvPr/>
        </p:nvSpPr>
        <p:spPr>
          <a:xfrm rot="5400000">
            <a:off x="4410710" y="1995170"/>
            <a:ext cx="327660" cy="9138920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1"/>
          <p:cNvSpPr txBox="1"/>
          <p:nvPr/>
        </p:nvSpPr>
        <p:spPr bwMode="auto">
          <a:xfrm>
            <a:off x="304800" y="304800"/>
            <a:ext cx="6399530" cy="609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marR="0" defTabSz="914400" eaLnBrk="1" hangingPunct="1">
              <a:buClrTx/>
              <a:buSzTx/>
              <a:buFontTx/>
              <a:buNone/>
              <a:defRPr/>
            </a:pPr>
            <a:r>
              <a:rPr kumimoji="0" lang="zh-CN" altLang="en-US" sz="2400" b="1" kern="0" cap="none" spc="0" normalizeH="0" baseline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    </a:t>
            </a:r>
            <a:r>
              <a:rPr kumimoji="0" lang="zh-CN" altLang="en-US" sz="3200" b="1" kern="0" cap="none" spc="0" normalizeH="0" baseline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研究简介</a:t>
            </a:r>
            <a:endParaRPr kumimoji="0" lang="zh-CN" altLang="en-US" sz="2400" b="1" kern="0" cap="none" spc="0" normalizeH="0" baseline="0" noProof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7174" name="TextBox 14"/>
          <p:cNvSpPr txBox="1">
            <a:spLocks noChangeArrowheads="1"/>
          </p:cNvSpPr>
          <p:nvPr/>
        </p:nvSpPr>
        <p:spPr bwMode="auto">
          <a:xfrm>
            <a:off x="762000" y="1676400"/>
            <a:ext cx="7696200" cy="3452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l"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研究目的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l"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研究背景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0" marR="0" lvl="0" indent="0" algn="just" defTabSz="914400" rtl="0" eaLnBrk="0" fontAlgn="base" latinLnBrk="0" hangingPunct="0">
              <a:lnSpc>
                <a:spcPts val="28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以药物临床试验为例：</a:t>
            </a:r>
            <a:r>
              <a:rPr kumimoji="0" lang="zh-CN" altLang="zh-CN" sz="1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试验用药品名称与介绍</a:t>
            </a:r>
            <a:r>
              <a:rPr kumimoji="0" lang="zh-CN" altLang="en-US" sz="1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；</a:t>
            </a:r>
            <a:r>
              <a:rPr kumimoji="0" lang="zh-CN" altLang="zh-CN" sz="1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试验药物在非临床研究和临床研究中与临床试验相关、具有潜在临床意义的发现</a:t>
            </a:r>
            <a:r>
              <a:rPr kumimoji="0" lang="zh-CN" altLang="en-US" sz="1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；</a:t>
            </a:r>
            <a:r>
              <a:rPr kumimoji="0" lang="zh-CN" altLang="zh-CN" sz="1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对受试人群的已知和潜在的风险和获益</a:t>
            </a:r>
            <a:r>
              <a:rPr kumimoji="0" lang="zh-CN" altLang="en-US" sz="1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；</a:t>
            </a:r>
            <a:r>
              <a:rPr kumimoji="0" lang="zh-CN" altLang="zh-CN" sz="1800" b="0" i="0" u="none" strike="noStrike" kern="1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试验用药品的给药途径、给药剂量、给药方法及治疗时程的描述，并说明理由。</a:t>
            </a:r>
            <a:endParaRPr kumimoji="0" lang="zh-CN" altLang="zh-CN" sz="1800" b="0" i="0" u="none" strike="noStrike" kern="1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" name="标题 1"/>
          <p:cNvSpPr txBox="1"/>
          <p:nvPr/>
        </p:nvSpPr>
        <p:spPr>
          <a:xfrm rot="5400000">
            <a:off x="4405630" y="1995170"/>
            <a:ext cx="327660" cy="9138920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170" name="AutoShape 5"/>
          <p:cNvCxnSpPr/>
          <p:nvPr/>
        </p:nvCxnSpPr>
        <p:spPr>
          <a:xfrm>
            <a:off x="533400" y="838200"/>
            <a:ext cx="6705600" cy="0"/>
          </a:xfrm>
          <a:prstGeom prst="straightConnector1">
            <a:avLst/>
          </a:prstGeom>
          <a:ln w="28575" cap="flat" cmpd="sng">
            <a:solidFill>
              <a:schemeClr val="accent1">
                <a:lumMod val="50000"/>
              </a:schemeClr>
            </a:solidFill>
            <a:prstDash val="solid"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1"/>
          <p:cNvSpPr txBox="1"/>
          <p:nvPr/>
        </p:nvSpPr>
        <p:spPr bwMode="auto">
          <a:xfrm>
            <a:off x="304800" y="304800"/>
            <a:ext cx="9144000" cy="609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marR="0" defTabSz="914400" eaLnBrk="1" hangingPunct="1">
              <a:buClrTx/>
              <a:buSzTx/>
              <a:buFontTx/>
              <a:buNone/>
              <a:defRPr/>
            </a:pPr>
            <a:r>
              <a:rPr kumimoji="0" lang="zh-CN" altLang="en-US" sz="2400" b="1" kern="0" cap="none" spc="0" normalizeH="0" baseline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   </a:t>
            </a:r>
            <a:r>
              <a:rPr kumimoji="0" lang="zh-CN" altLang="en-US" sz="3200" b="1" kern="0" cap="none" spc="0" normalizeH="0" baseline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研究方案</a:t>
            </a:r>
            <a:endParaRPr kumimoji="0" lang="zh-CN" altLang="en-US" sz="2400" b="1" kern="0" cap="none" spc="0" normalizeH="0" baseline="0" noProof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8197" name="TextBox 14"/>
          <p:cNvSpPr txBox="1"/>
          <p:nvPr/>
        </p:nvSpPr>
        <p:spPr>
          <a:xfrm>
            <a:off x="704850" y="1090613"/>
            <a:ext cx="8191500" cy="53543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457200" lvl="0" indent="-457200" eaLnBrk="1" hangingPunct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目标人群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457200" lvl="0" indent="-457200" eaLnBrk="1" hangingPunct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样本量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457200" lvl="0" indent="-457200" eaLnBrk="1" hangingPunct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研究设计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457200" lvl="0" indent="-457200" eaLnBrk="1" hangingPunct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研究类型：干预性研究；观察性研究（前瞻性、回顾性）等；</a:t>
            </a:r>
            <a:endParaRPr lang="en-US" altLang="zh-CN" sz="1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457200" lvl="0" indent="-457200" eaLnBrk="1" hangingPunct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研究</a:t>
            </a:r>
            <a:r>
              <a:rPr lang="zh-CN" altLang="zh-CN" sz="1800" dirty="0">
                <a:latin typeface="宋体" panose="02010600030101010101" pitchFamily="2" charset="-122"/>
                <a:ea typeface="宋体" panose="02010600030101010101" pitchFamily="2" charset="-122"/>
              </a:rPr>
              <a:t>设计的描述（如</a:t>
            </a: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随机分组、</a:t>
            </a:r>
            <a:r>
              <a:rPr lang="zh-CN" altLang="zh-CN" sz="1800" dirty="0">
                <a:latin typeface="宋体" panose="02010600030101010101" pitchFamily="2" charset="-122"/>
                <a:ea typeface="宋体" panose="02010600030101010101" pitchFamily="2" charset="-122"/>
              </a:rPr>
              <a:t>双盲、安慰剂对照、平行组设计</a:t>
            </a: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等</a:t>
            </a:r>
            <a:r>
              <a:rPr lang="zh-CN" altLang="zh-CN" sz="1800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和</a:t>
            </a:r>
            <a:r>
              <a:rPr lang="zh-CN" altLang="zh-CN" sz="1800" dirty="0">
                <a:latin typeface="宋体" panose="02010600030101010101" pitchFamily="2" charset="-122"/>
                <a:ea typeface="宋体" panose="02010600030101010101" pitchFamily="2" charset="-122"/>
              </a:rPr>
              <a:t>对照组选择的理由</a:t>
            </a: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  <a:endParaRPr lang="en-US" altLang="zh-CN" sz="1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457200" lvl="0" indent="-457200" eaLnBrk="1" hangingPunct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受试者的入排标准、</a:t>
            </a:r>
            <a:r>
              <a:rPr lang="zh-CN" altLang="zh-CN" sz="1800" dirty="0">
                <a:latin typeface="宋体" panose="02010600030101010101" pitchFamily="2" charset="-122"/>
                <a:ea typeface="宋体" panose="02010600030101010101" pitchFamily="2" charset="-122"/>
              </a:rPr>
              <a:t>退出临床试验的标准和程序</a:t>
            </a: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；紧急情况下破盲的规定；</a:t>
            </a:r>
            <a:endParaRPr lang="en-US" altLang="zh-CN" sz="1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457200" lvl="0" indent="-457200" eaLnBrk="1" hangingPunct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有效性、安全性评价指标；主要终点、次要终点；</a:t>
            </a:r>
            <a:endParaRPr lang="en-US" altLang="zh-CN" sz="1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457200" lvl="0" indent="-457200" eaLnBrk="1" hangingPunct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zh-CN" altLang="en-US" sz="1800" dirty="0">
                <a:latin typeface="宋体" panose="02010600030101010101" pitchFamily="2" charset="-122"/>
                <a:ea typeface="宋体" panose="02010600030101010101" pitchFamily="2" charset="-122"/>
              </a:rPr>
              <a:t>研究流程等。</a:t>
            </a:r>
            <a:endParaRPr lang="en-US" altLang="zh-CN" sz="1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457200" lvl="0" indent="-457200" eaLnBrk="1" hangingPunct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研究周期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457200" lvl="0" indent="-457200" eaLnBrk="1" hangingPunct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是否涉及人类遗传资源材料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/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信息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标题 1"/>
          <p:cNvSpPr txBox="1"/>
          <p:nvPr/>
        </p:nvSpPr>
        <p:spPr>
          <a:xfrm rot="5400000">
            <a:off x="4405630" y="2039620"/>
            <a:ext cx="327660" cy="9138920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170" name="AutoShape 5"/>
          <p:cNvCxnSpPr/>
          <p:nvPr/>
        </p:nvCxnSpPr>
        <p:spPr>
          <a:xfrm>
            <a:off x="533400" y="838200"/>
            <a:ext cx="6705600" cy="0"/>
          </a:xfrm>
          <a:prstGeom prst="straightConnector1">
            <a:avLst/>
          </a:prstGeom>
          <a:ln w="28575" cap="flat" cmpd="sng">
            <a:solidFill>
              <a:schemeClr val="accent1">
                <a:lumMod val="50000"/>
              </a:schemeClr>
            </a:solidFill>
            <a:prstDash val="solid"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灯片编号占位符 3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indent="0" algn="r" eaLnBrk="1" hangingPunct="1">
              <a:spcBef>
                <a:spcPct val="0"/>
              </a:spcBef>
              <a:buNone/>
            </a:pPr>
            <a:fld id="{9A0DB2DC-4C9A-4742-B13C-FB6460FD3503}" type="slidenum">
              <a:rPr lang="en-US" altLang="zh-CN" sz="1400" dirty="0">
                <a:ea typeface="宋体" panose="02010600030101010101" pitchFamily="2" charset="-122"/>
              </a:rPr>
            </a:fld>
            <a:endParaRPr lang="en-US" altLang="zh-CN" sz="1400" dirty="0">
              <a:ea typeface="宋体" panose="02010600030101010101" pitchFamily="2" charset="-122"/>
            </a:endParaRPr>
          </a:p>
        </p:txBody>
      </p:sp>
      <p:sp>
        <p:nvSpPr>
          <p:cNvPr id="9" name="标题 1"/>
          <p:cNvSpPr txBox="1"/>
          <p:nvPr/>
        </p:nvSpPr>
        <p:spPr bwMode="auto">
          <a:xfrm>
            <a:off x="304800" y="304800"/>
            <a:ext cx="9144000" cy="609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marR="0" defTabSz="914400" eaLnBrk="1" hangingPunct="1">
              <a:buClrTx/>
              <a:buSzTx/>
              <a:buFontTx/>
              <a:buNone/>
              <a:defRPr/>
            </a:pPr>
            <a:r>
              <a:rPr kumimoji="0" lang="zh-CN" altLang="en-US" sz="2400" b="1" kern="0" cap="none" spc="0" normalizeH="0" baseline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     </a:t>
            </a:r>
            <a:r>
              <a:rPr kumimoji="0" lang="zh-CN" altLang="en-US" sz="3200" b="1" kern="0" cap="none" spc="0" normalizeH="0" baseline="0" noProof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研究方案</a:t>
            </a:r>
            <a:endParaRPr kumimoji="0" lang="zh-CN" altLang="en-US" sz="2400" b="1" kern="0" cap="none" spc="0" normalizeH="0" baseline="0" noProof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7174" name="TextBox 14"/>
          <p:cNvSpPr txBox="1">
            <a:spLocks noChangeArrowheads="1"/>
          </p:cNvSpPr>
          <p:nvPr/>
        </p:nvSpPr>
        <p:spPr bwMode="auto">
          <a:xfrm>
            <a:off x="454660" y="1066800"/>
            <a:ext cx="8229600" cy="486791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因参加此研究增加的检查或程序（或与正常临床诊疗的区别）</a:t>
            </a: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如：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288290" marR="0" lvl="0" indent="0" algn="l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临床和实验室检查的项目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288290" marR="0" lvl="0" indent="0" algn="l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抽血量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/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次数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288290" marR="0" lvl="0" indent="0" algn="l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随访次数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l"/>
              <a:defRPr/>
            </a:pPr>
            <a:endParaRPr kumimoji="0" lang="en-US" altLang="zh-CN" sz="1800" b="0" i="0" u="none" strike="noStrike" kern="1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仿宋_GB2312" panose="0201060903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标题 1"/>
          <p:cNvSpPr txBox="1"/>
          <p:nvPr/>
        </p:nvSpPr>
        <p:spPr>
          <a:xfrm rot="5400000">
            <a:off x="4405630" y="1978025"/>
            <a:ext cx="327660" cy="9138920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170" name="AutoShape 5"/>
          <p:cNvCxnSpPr/>
          <p:nvPr/>
        </p:nvCxnSpPr>
        <p:spPr>
          <a:xfrm>
            <a:off x="533400" y="838200"/>
            <a:ext cx="6705600" cy="0"/>
          </a:xfrm>
          <a:prstGeom prst="straightConnector1">
            <a:avLst/>
          </a:prstGeom>
          <a:ln w="28575" cap="flat" cmpd="sng">
            <a:solidFill>
              <a:schemeClr val="accent1">
                <a:lumMod val="50000"/>
              </a:schemeClr>
            </a:solidFill>
            <a:prstDash val="solid"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灯片编号占位符 3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indent="0" algn="r" eaLnBrk="1" hangingPunct="1">
              <a:spcBef>
                <a:spcPct val="0"/>
              </a:spcBef>
              <a:buNone/>
            </a:pPr>
            <a:fld id="{9A0DB2DC-4C9A-4742-B13C-FB6460FD3503}" type="slidenum">
              <a:rPr lang="en-US" altLang="zh-CN" sz="1400" dirty="0">
                <a:ea typeface="宋体" panose="02010600030101010101" pitchFamily="2" charset="-122"/>
              </a:rPr>
            </a:fld>
            <a:endParaRPr lang="en-US" altLang="zh-CN" sz="1400" dirty="0">
              <a:ea typeface="宋体" panose="02010600030101010101" pitchFamily="2" charset="-122"/>
            </a:endParaRPr>
          </a:p>
        </p:txBody>
      </p:sp>
      <p:sp>
        <p:nvSpPr>
          <p:cNvPr id="13" name="标题 1"/>
          <p:cNvSpPr txBox="1"/>
          <p:nvPr/>
        </p:nvSpPr>
        <p:spPr bwMode="auto">
          <a:xfrm>
            <a:off x="16042" y="2057400"/>
            <a:ext cx="9144000" cy="1470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R="0" algn="ctr" defTabSz="914400" eaLnBrk="1" hangingPunct="1">
              <a:buClrTx/>
              <a:buSzTx/>
              <a:buFontTx/>
              <a:buNone/>
              <a:defRPr/>
            </a:pPr>
            <a:r>
              <a:rPr kumimoji="0" lang="zh-CN" altLang="en-US" sz="3600" b="1" kern="0" cap="none" spc="0" normalizeH="0" baseline="0" noProof="0" dirty="0">
                <a:solidFill>
                  <a:schemeClr val="tx2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知情同意</a:t>
            </a:r>
            <a:endParaRPr kumimoji="0" lang="zh-CN" altLang="en-US" sz="3600" b="1" kern="0" cap="none" spc="0" normalizeH="0" baseline="0" noProof="0" dirty="0">
              <a:solidFill>
                <a:schemeClr val="tx2"/>
              </a:solidFill>
              <a:effectLst>
                <a:reflection blurRad="6350" stA="50000" endA="300" endPos="50000" dist="60007" dir="5400000" sy="-100000" algn="bl" rotWithShape="0"/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2" name="标题 1"/>
          <p:cNvSpPr txBox="1"/>
          <p:nvPr/>
        </p:nvSpPr>
        <p:spPr>
          <a:xfrm rot="5400000">
            <a:off x="4405630" y="1988185"/>
            <a:ext cx="327660" cy="9138920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p>
            <a:pPr algn="ctr">
              <a:lnSpc>
                <a:spcPct val="110000"/>
              </a:lnSpc>
            </a:pPr>
            <a:endParaRPr kumimoji="1" lang="zh-CN" altLang="en-US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MGM5Y2VlMDhlZmRlZGNmMWFiMjVkZDI3ZDg1MjdjZTYifQ=="/>
</p:tagLst>
</file>

<file path=ppt/theme/theme1.xml><?xml version="1.0" encoding="utf-8"?>
<a:theme xmlns:a="http://schemas.openxmlformats.org/drawingml/2006/main" name="Office 主题">
  <a:themeElements>
    <a:clrScheme name="Office 主题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主题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主题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0</TotalTime>
  <Words>1507</Words>
  <Application>WPS 演示</Application>
  <PresentationFormat>全屏显示(4:3)</PresentationFormat>
  <Paragraphs>270</Paragraphs>
  <Slides>19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1" baseType="lpstr">
      <vt:lpstr>Arial</vt:lpstr>
      <vt:lpstr>宋体</vt:lpstr>
      <vt:lpstr>Wingdings</vt:lpstr>
      <vt:lpstr>微软雅黑</vt:lpstr>
      <vt:lpstr>华文中宋</vt:lpstr>
      <vt:lpstr>Times New Roman</vt:lpstr>
      <vt:lpstr>仿宋_GB2312</vt:lpstr>
      <vt:lpstr>楷体</vt:lpstr>
      <vt:lpstr>Arial Unicode MS</vt:lpstr>
      <vt:lpstr>Calibri</vt:lpstr>
      <vt:lpstr>Trebuchet MS</vt:lpstr>
      <vt:lpstr>Office 主题</vt:lpstr>
      <vt:lpstr>项目名称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RJIRB</dc:creator>
  <cp:lastModifiedBy>Administrator</cp:lastModifiedBy>
  <cp:revision>100</cp:revision>
  <dcterms:created xsi:type="dcterms:W3CDTF">2017-01-06T08:23:00Z</dcterms:created>
  <dcterms:modified xsi:type="dcterms:W3CDTF">2026-01-05T03:42:57Z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ICV">
    <vt:lpwstr>E465E890E6BD4745A65317C0987C58D5_12</vt:lpwstr>
  </property>
  <property fmtid="{D5CDD505-2E9C-101B-9397-08002B2CF9AE}" pid="4" name="KSOProductBuildVer">
    <vt:lpwstr>2052-11.8.2.12309</vt:lpwstr>
  </property>
</Properties>
</file>